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33"/>
  </p:notesMasterIdLst>
  <p:handoutMasterIdLst>
    <p:handoutMasterId r:id="rId34"/>
  </p:handoutMasterIdLst>
  <p:sldIdLst>
    <p:sldId id="440" r:id="rId5"/>
    <p:sldId id="484" r:id="rId6"/>
    <p:sldId id="481" r:id="rId7"/>
    <p:sldId id="482" r:id="rId8"/>
    <p:sldId id="446" r:id="rId9"/>
    <p:sldId id="485" r:id="rId10"/>
    <p:sldId id="450" r:id="rId11"/>
    <p:sldId id="493" r:id="rId12"/>
    <p:sldId id="495" r:id="rId13"/>
    <p:sldId id="496" r:id="rId14"/>
    <p:sldId id="497" r:id="rId15"/>
    <p:sldId id="499" r:id="rId16"/>
    <p:sldId id="500" r:id="rId17"/>
    <p:sldId id="502" r:id="rId18"/>
    <p:sldId id="503" r:id="rId19"/>
    <p:sldId id="504" r:id="rId20"/>
    <p:sldId id="459" r:id="rId21"/>
    <p:sldId id="460" r:id="rId22"/>
    <p:sldId id="490" r:id="rId23"/>
    <p:sldId id="462" r:id="rId24"/>
    <p:sldId id="265" r:id="rId25"/>
    <p:sldId id="487" r:id="rId26"/>
    <p:sldId id="470" r:id="rId27"/>
    <p:sldId id="501" r:id="rId28"/>
    <p:sldId id="472" r:id="rId29"/>
    <p:sldId id="474" r:id="rId30"/>
    <p:sldId id="471" r:id="rId31"/>
    <p:sldId id="463" r:id="rId32"/>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E59"/>
    <a:srgbClr val="0F46A7"/>
    <a:srgbClr val="970A82"/>
    <a:srgbClr val="FF3399"/>
    <a:srgbClr val="FF0000"/>
    <a:srgbClr val="FFFFFF"/>
    <a:srgbClr val="FEE3A1"/>
    <a:srgbClr val="FFF1D0"/>
    <a:srgbClr val="FFF8E7"/>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01C44-CB1F-9F46-9016-5260781C2440}" v="3645" dt="2018-08-15T22:09:07.14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65078" autoAdjust="0"/>
  </p:normalViewPr>
  <p:slideViewPr>
    <p:cSldViewPr snapToGrid="0" showGuides="1">
      <p:cViewPr varScale="1">
        <p:scale>
          <a:sx n="69" d="100"/>
          <a:sy n="69" d="100"/>
        </p:scale>
        <p:origin x="408" y="192"/>
      </p:cViewPr>
      <p:guideLst>
        <p:guide pos="3841"/>
        <p:guide orient="horz" pos="2160"/>
      </p:guideLst>
    </p:cSldViewPr>
  </p:slideViewPr>
  <p:outlineViewPr>
    <p:cViewPr>
      <p:scale>
        <a:sx n="33" d="100"/>
        <a:sy n="33" d="100"/>
      </p:scale>
      <p:origin x="0" y="-8357"/>
    </p:cViewPr>
  </p:outlineViewPr>
  <p:notesTextViewPr>
    <p:cViewPr>
      <p:scale>
        <a:sx n="3" d="2"/>
        <a:sy n="3" d="2"/>
      </p:scale>
      <p:origin x="0" y="0"/>
    </p:cViewPr>
  </p:notesTextViewPr>
  <p:sorterViewPr>
    <p:cViewPr varScale="1">
      <p:scale>
        <a:sx n="1" d="1"/>
        <a:sy n="1" d="1"/>
      </p:scale>
      <p:origin x="0" y="-762"/>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pPr marL="0" indent="0">
              <a:buFont typeface="Wingdings" panose="05000000000000000000" pitchFamily="2" charset="2"/>
              <a:buNone/>
            </a:pPr>
            <a:endParaRPr lang="en-US" sz="1400" kern="0" baseline="0" dirty="0">
              <a:ea typeface="Arial Unicode MS" pitchFamily="34" charset="-128"/>
              <a:cs typeface="Arial Unicode MS" pitchFamily="34" charset="-128"/>
              <a:sym typeface="Wingdings" panose="05000000000000000000" pitchFamily="2" charset="2"/>
            </a:endParaRPr>
          </a:p>
        </p:txBody>
      </p:sp>
    </p:spTree>
    <p:extLst>
      <p:ext uri="{BB962C8B-B14F-4D97-AF65-F5344CB8AC3E}">
        <p14:creationId xmlns:p14="http://schemas.microsoft.com/office/powerpoint/2010/main" val="3099699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4215650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08539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3096105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Tree>
    <p:extLst>
      <p:ext uri="{BB962C8B-B14F-4D97-AF65-F5344CB8AC3E}">
        <p14:creationId xmlns:p14="http://schemas.microsoft.com/office/powerpoint/2010/main" val="385138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i="0" kern="1200" dirty="0">
                <a:solidFill>
                  <a:schemeClr val="tx1"/>
                </a:solidFill>
                <a:effectLst/>
                <a:latin typeface="+mn-lt"/>
                <a:ea typeface="+mn-ea"/>
                <a:cs typeface="+mn-cs"/>
              </a:rPr>
              <a:t>Applications are deployed to the platform by calling the “push” operation of the controller API. Pushing an application works as follows: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the files of the application are uploaded to the platform.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Programs called buildpacks create archives that are self-contained and ready-to run executable applications called droplet. This process is called staging.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Typical activities executed by buildpacks are downloading required libraries or server code as well as configuring the application. Different buildpacks exist for the different target runtimes  such as Java or Node.js or in our case Python. In order to find a suitable buildpack, a buildpack detection procedure is executed, which inspects the application files and automatically determines the buildpack to be used for a given application.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Cloud Foundry the droplets are run by droplet execution agents in containers that provide isolation and resource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application is pulled from the droplet store or blob store every time an instance is created.  You can modify a running instance, but your changes will be lost since the deployed version is in the droplet store.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XS Advanced applications are not isolated by Linux containers but instead by OS process isolation. </a:t>
            </a:r>
            <a:endParaRPr lang="en-US" sz="1200" b="0" dirty="0">
              <a:effectLst/>
            </a:endParaRPr>
          </a:p>
          <a:p>
            <a:endParaRPr lang="en-US" sz="1200" b="0" dirty="0"/>
          </a:p>
          <a:p>
            <a:r>
              <a:rPr lang="en-US" sz="1200" b="0" i="0" kern="1200" dirty="0">
                <a:solidFill>
                  <a:schemeClr val="tx1"/>
                </a:solidFill>
                <a:effectLst/>
                <a:latin typeface="+mn-lt"/>
                <a:ea typeface="+mn-ea"/>
                <a:cs typeface="+mn-cs"/>
              </a:rPr>
              <a:t>It has a blob store for buildpacks, droplets, and application data. XS Advanced OP persists the configuration database and the blob store in SAP HANA. </a:t>
            </a:r>
            <a:endParaRPr lang="en-US" sz="1200" b="0" dirty="0"/>
          </a:p>
          <a:p>
            <a:br>
              <a:rPr lang="en-US" sz="1200" b="0" dirty="0"/>
            </a:br>
            <a:endParaRPr lang="en-US" sz="1200" b="0" dirty="0"/>
          </a:p>
          <a:p>
            <a:endParaRPr lang="en-US" sz="1200" b="0" i="0" kern="1200" dirty="0">
              <a:solidFill>
                <a:schemeClr val="tx1"/>
              </a:solidFill>
              <a:effectLst/>
              <a:latin typeface="+mn-lt"/>
              <a:ea typeface="+mn-ea"/>
              <a:cs typeface="+mn-cs"/>
            </a:endParaRPr>
          </a:p>
          <a:p>
            <a:endParaRPr lang="en-US" sz="1200" b="0"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947938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First the staging process sets up an isolated execution environment for you module to run in.  How this is provided depends on the platform.  In cloud foundry it uses a container while XSA uses process isolation.   Think of the execution environment like a simplified </a:t>
            </a:r>
            <a:r>
              <a:rPr lang="en-US" dirty="0" err="1"/>
              <a:t>os</a:t>
            </a:r>
            <a:r>
              <a:rPr lang="en-US" dirty="0"/>
              <a:t> with a few critical </a:t>
            </a:r>
            <a:r>
              <a:rPr lang="en-US" dirty="0" err="1"/>
              <a:t>os</a:t>
            </a:r>
            <a:r>
              <a:rPr lang="en-US" dirty="0"/>
              <a:t> tools available but nothing else.</a:t>
            </a:r>
          </a:p>
          <a:p>
            <a:endParaRPr lang="en-US" dirty="0"/>
          </a:p>
          <a:p>
            <a:r>
              <a:rPr lang="en-US" dirty="0"/>
              <a:t>Once execution environment is set up, the buildpack looks at an application file called </a:t>
            </a:r>
            <a:r>
              <a:rPr lang="en-US" dirty="0" err="1"/>
              <a:t>runtime.txt</a:t>
            </a:r>
            <a:r>
              <a:rPr lang="en-US" dirty="0"/>
              <a:t> to decides what version of python runtime is needed.  If the desired python runtime is not already available in the system, the staging will fail.  It takes the runtime from the </a:t>
            </a:r>
            <a:r>
              <a:rPr lang="en-US" dirty="0" err="1"/>
              <a:t>blobstore</a:t>
            </a:r>
            <a:r>
              <a:rPr lang="en-US" dirty="0"/>
              <a:t> and inserts it into the execution environment.  Now the python interpreter is available.  Getting the proper python runtime compiled and installed in the system is the main activity of this workshop.</a:t>
            </a:r>
          </a:p>
          <a:p>
            <a:endParaRPr lang="en-US" dirty="0"/>
          </a:p>
          <a:p>
            <a:r>
              <a:rPr lang="en-US" dirty="0"/>
              <a:t>Once we have the python runtime, all the other python dependencies are brought in that your module will need.  This is either done by pip when your deployable </a:t>
            </a:r>
            <a:r>
              <a:rPr lang="en-US" dirty="0" err="1"/>
              <a:t>mtar</a:t>
            </a:r>
            <a:r>
              <a:rPr lang="en-US" dirty="0"/>
              <a:t> file is built, or the buildpack brings them in now.  If your system doesn’t have access to the internet then this is another time things can fail.</a:t>
            </a:r>
          </a:p>
          <a:p>
            <a:endParaRPr lang="en-US" dirty="0"/>
          </a:p>
          <a:p>
            <a:r>
              <a:rPr lang="en-US" dirty="0"/>
              <a:t>One of the critical dependencies is the Flask(or other HTTP server) component.  Keep in mind that every application module must provide it’s own HTTP server to service requests.  The module cannot communicate to the outside world with other TCP/IP sockets.  Other dependencies are the SAP supplied helper libraries for checking request authorization and also connecting to the HANA database.</a:t>
            </a:r>
          </a:p>
          <a:p>
            <a:endParaRPr lang="en-US" dirty="0"/>
          </a:p>
          <a:p>
            <a:r>
              <a:rPr lang="en-US" dirty="0"/>
              <a:t>Finally, after all this is in place, your code is added and execution of it is started.  It’s your application module’s responsibility to verify that requests are coming from your application router and that they are authorized to perform tasks that your python module provides and to store it’s results with the persistence service which in our case is provided by HANA.</a:t>
            </a:r>
          </a:p>
          <a:p>
            <a:endParaRPr lang="en-US" dirty="0"/>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883174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exercise, we will be mostly using Putty to SSH into the backend server.  Each of you have your own instance of the backend server so your work will only affect you and not anyone else in the workshop.  We will also use the Chrome browser to demonstrate where the HANA WebIDE can be used for some of your project work and where it falls short when working with Python.</a:t>
            </a:r>
          </a:p>
          <a:p>
            <a:endParaRPr lang="en-US" dirty="0"/>
          </a:p>
          <a:p>
            <a:r>
              <a:rPr lang="en-US" dirty="0"/>
              <a:t>If we have some time left at the end of the workshop, I’ll a more full-fledged demo where the python module is doing something a bit more interesting.</a:t>
            </a:r>
          </a:p>
          <a:p>
            <a:endParaRPr lang="en-US" dirty="0"/>
          </a:p>
          <a:p>
            <a:r>
              <a:rPr lang="en-US" dirty="0"/>
              <a:t>...on to the exercise.</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385370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0560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8595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5"/>
          </p:nvPr>
        </p:nvSpPr>
        <p:spPr/>
        <p:txBody>
          <a:bodyPr/>
          <a:lstStyle/>
          <a:p>
            <a:fld id="{FB6B3FB6-9580-41DC-B3E7-54C46CBFADA4}" type="slidenum">
              <a:rPr lang="en-US" smtClean="0"/>
              <a:pPr/>
              <a:t>19</a:t>
            </a:fld>
            <a:endParaRPr lang="en-US" dirty="0"/>
          </a:p>
        </p:txBody>
      </p:sp>
      <p:sp>
        <p:nvSpPr>
          <p:cNvPr id="3" name="Slide Image Placeholder 2"/>
          <p:cNvSpPr>
            <a:spLocks noGrp="1" noRot="1" noChangeAspect="1"/>
          </p:cNvSpPr>
          <p:nvPr>
            <p:ph type="sldImg"/>
          </p:nvPr>
        </p:nvSpPr>
        <p:spPr/>
      </p:sp>
      <p:sp>
        <p:nvSpPr>
          <p:cNvPr id="7" name="Notes Placeholder 6"/>
          <p:cNvSpPr>
            <a:spLocks noGrp="1"/>
          </p:cNvSpPr>
          <p:nvPr>
            <p:ph type="body" idx="1"/>
          </p:nvPr>
        </p:nvSpPr>
        <p:spPr/>
        <p:txBody>
          <a:bodyPr/>
          <a:lstStyle/>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854727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workshop session DAT368, </a:t>
            </a:r>
            <a:r>
              <a:rPr lang="en-US" i="1" dirty="0"/>
              <a:t>Python Wrangling for SAP HANA Application Developers</a:t>
            </a:r>
            <a:r>
              <a:rPr lang="en-US" dirty="0"/>
              <a:t>.  I'm &lt;speaker name&gt; and I work as a &lt;title&gt; for the ISV A-Team.  As such, I often have occasion to work with partners who are moving an existing solution to SAP HANA or are developing new solutions using HANA and other SAP technologies.  Today's workshop will focus on using the python development language in HANA XS Advanced micro service application development.  Since XS Advanced is </a:t>
            </a:r>
            <a:r>
              <a:rPr lang="en-US" dirty="0" err="1"/>
              <a:t>decended</a:t>
            </a:r>
            <a:r>
              <a:rPr lang="en-US" dirty="0"/>
              <a:t> from the general cloud foundry approach to micro services, you'll find the most things we cover today will also apply when deploying to cloud environments as well.  In fact we'll strive to follow best practices that will enable us to deploy applications with python based components as flexibly as possible.  If there are details that apply specifically to on-</a:t>
            </a:r>
            <a:r>
              <a:rPr lang="en-US" dirty="0" err="1"/>
              <a:t>premis</a:t>
            </a:r>
            <a:r>
              <a:rPr lang="en-US" dirty="0"/>
              <a:t> or cloud environments, I'll attempt to point them out as we go along.</a:t>
            </a:r>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Tree>
    <p:extLst>
      <p:ext uri="{BB962C8B-B14F-4D97-AF65-F5344CB8AC3E}">
        <p14:creationId xmlns:p14="http://schemas.microsoft.com/office/powerpoint/2010/main" val="462869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6937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84986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23</a:t>
            </a:fld>
            <a:endParaRPr lang="en-US" dirty="0"/>
          </a:p>
        </p:txBody>
      </p:sp>
    </p:spTree>
    <p:extLst>
      <p:ext uri="{BB962C8B-B14F-4D97-AF65-F5344CB8AC3E}">
        <p14:creationId xmlns:p14="http://schemas.microsoft.com/office/powerpoint/2010/main" val="3754014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24</a:t>
            </a:fld>
            <a:endParaRPr lang="en-US" dirty="0"/>
          </a:p>
        </p:txBody>
      </p:sp>
    </p:spTree>
    <p:extLst>
      <p:ext uri="{BB962C8B-B14F-4D97-AF65-F5344CB8AC3E}">
        <p14:creationId xmlns:p14="http://schemas.microsoft.com/office/powerpoint/2010/main" val="1971537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Tree>
    <p:extLst>
      <p:ext uri="{BB962C8B-B14F-4D97-AF65-F5344CB8AC3E}">
        <p14:creationId xmlns:p14="http://schemas.microsoft.com/office/powerpoint/2010/main" val="1167975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Tree>
    <p:extLst>
      <p:ext uri="{BB962C8B-B14F-4D97-AF65-F5344CB8AC3E}">
        <p14:creationId xmlns:p14="http://schemas.microsoft.com/office/powerpoint/2010/main" val="554005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Tree>
    <p:extLst>
      <p:ext uri="{BB962C8B-B14F-4D97-AF65-F5344CB8AC3E}">
        <p14:creationId xmlns:p14="http://schemas.microsoft.com/office/powerpoint/2010/main" val="4095046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48230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Again my name is &lt;speaker name&gt; and today I’m joined by &lt;assistant name&gt; who will also be helping facilitate today’s workshop.</a:t>
            </a:r>
          </a:p>
          <a:p>
            <a:endParaRPr lang="en-US" dirty="0"/>
          </a:p>
        </p:txBody>
      </p:sp>
    </p:spTree>
    <p:extLst>
      <p:ext uri="{BB962C8B-B14F-4D97-AF65-F5344CB8AC3E}">
        <p14:creationId xmlns:p14="http://schemas.microsoft.com/office/powerpoint/2010/main" val="133661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I know it’s a pain and everyone is anxious to get to the next session, but I do ask that you please fill out the survey for this workshop as your comments truly do help us improve the workshop content in the future.</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Tree>
    <p:extLst>
      <p:ext uri="{BB962C8B-B14F-4D97-AF65-F5344CB8AC3E}">
        <p14:creationId xmlns:p14="http://schemas.microsoft.com/office/powerpoint/2010/main" val="2753241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You’ve all seen the standard disclaimer so I won’t dwell on it.</a:t>
            </a:r>
          </a:p>
          <a:p>
            <a:endParaRPr lang="en-US" dirty="0"/>
          </a:p>
        </p:txBody>
      </p:sp>
    </p:spTree>
    <p:extLst>
      <p:ext uri="{BB962C8B-B14F-4D97-AF65-F5344CB8AC3E}">
        <p14:creationId xmlns:p14="http://schemas.microsoft.com/office/powerpoint/2010/main" val="355846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en-US" dirty="0"/>
              <a:t>We’ll spend the first 15-20 minutes going over the main topics of this workshop in order to have them clearly in your mind as you work through the exercises.  I don’t want you to mindlessly perform the exercise tasks.  Take time to think of how what you’re doing relates to the overall goals of the workshop.</a:t>
            </a:r>
          </a:p>
          <a:p>
            <a:endParaRPr lang="en-US" dirty="0"/>
          </a:p>
          <a:p>
            <a:r>
              <a:rPr lang="en-US" dirty="0">
                <a:effectLst/>
              </a:rPr>
              <a:t>&lt;survey the audience for python and/or micro service development experience&gt;</a:t>
            </a:r>
          </a:p>
          <a:p>
            <a:br>
              <a:rPr lang="en-US" dirty="0"/>
            </a:br>
            <a:endParaRPr lang="en-US" dirty="0"/>
          </a:p>
          <a:p>
            <a:r>
              <a:rPr lang="en-US" dirty="0"/>
              <a:t>&lt;invite the audience to interrupt and ask questions as we go along&gt;</a:t>
            </a:r>
          </a:p>
          <a:p>
            <a:br>
              <a:rPr lang="en-US" dirty="0"/>
            </a:br>
            <a:endParaRPr lang="en-US" dirty="0"/>
          </a:p>
          <a:p>
            <a:endParaRPr lang="en-US" dirty="0"/>
          </a:p>
          <a:p>
            <a:endParaRPr lang="en-US" dirty="0"/>
          </a:p>
        </p:txBody>
      </p:sp>
    </p:spTree>
    <p:extLst>
      <p:ext uri="{BB962C8B-B14F-4D97-AF65-F5344CB8AC3E}">
        <p14:creationId xmlns:p14="http://schemas.microsoft.com/office/powerpoint/2010/main" val="375211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2825423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46903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a:t>
            </a:r>
            <a:r>
              <a:rPr lang="en-US" dirty="0" err="1"/>
              <a:t>UdacityINDIA</a:t>
            </a:r>
            <a:r>
              <a:rPr lang="en-US" dirty="0"/>
              <a:t>/why-use-python-for-machine-learning-e4b0b4457a77</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783511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XXX111 – 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bleed Image ">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en-US" sz="3600" kern="0" dirty="0">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8957376E-348E-42AE-A394-9FA8A282E1E0}"/>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en-US"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3482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en-US"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en-US"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41" r:id="rId3"/>
    <p:sldLayoutId id="2147483765" r:id="rId4"/>
    <p:sldLayoutId id="2147483767" r:id="rId5"/>
    <p:sldLayoutId id="2147483743" r:id="rId6"/>
    <p:sldLayoutId id="2147483774" r:id="rId7"/>
    <p:sldLayoutId id="2147483745" r:id="rId8"/>
    <p:sldLayoutId id="2147483760" r:id="rId9"/>
    <p:sldLayoutId id="2147483768" r:id="rId10"/>
    <p:sldLayoutId id="2147483769" r:id="rId11"/>
    <p:sldLayoutId id="2147483770" r:id="rId12"/>
    <p:sldLayoutId id="2147483744" r:id="rId13"/>
    <p:sldLayoutId id="2147483757" r:id="rId14"/>
    <p:sldLayoutId id="2147483748" r:id="rId15"/>
    <p:sldLayoutId id="2147483762" r:id="rId16"/>
    <p:sldLayoutId id="2147483763" r:id="rId17"/>
    <p:sldLayoutId id="2147483751" r:id="rId18"/>
    <p:sldLayoutId id="2147483753" r:id="rId19"/>
    <p:sldLayoutId id="2147483754" r:id="rId20"/>
    <p:sldLayoutId id="2147483775" r:id="rId2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sapterm.com/application_page.htm"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www.sapbrandtools.com/naming-center/#/search/status-search" TargetMode="External"/><Relationship Id="rId5" Type="http://schemas.openxmlformats.org/officeDocument/2006/relationships/hyperlink" Target="http://softwarecorner.wdf.sap.corp:1080/" TargetMode="External"/><Relationship Id="rId4" Type="http://schemas.openxmlformats.org/officeDocument/2006/relationships/hyperlink" Target="https://www.sapbrandtools.com/imagelibrary/index.htm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12factor.net/codebase"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blogs.sap.com/?s=SAP+TechEd" TargetMode="External"/><Relationship Id="rId5" Type="http://schemas.openxmlformats.org/officeDocument/2006/relationships/hyperlink" Target="https://www.sap.com/community.html" TargetMode="External"/><Relationship Id="rId4" Type="http://schemas.openxmlformats.org/officeDocument/2006/relationships/hyperlink" Target="http://sapteched.com/onlin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sap.com/community"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hyperlink" Target="http://www.sap.com/education" TargetMode="External"/><Relationship Id="rId4" Type="http://schemas.openxmlformats.org/officeDocument/2006/relationships/hyperlink" Target="http://www.sap.com/produc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ED7752-DE8D-4D3E-888B-E9D3F2989D9E}"/>
              </a:ext>
            </a:extLst>
          </p:cNvPr>
          <p:cNvPicPr>
            <a:picLocks noChangeAspect="1"/>
          </p:cNvPicPr>
          <p:nvPr/>
        </p:nvPicPr>
        <p:blipFill>
          <a:blip r:embed="rId3"/>
          <a:stretch>
            <a:fillRect/>
          </a:stretch>
        </p:blipFill>
        <p:spPr>
          <a:xfrm>
            <a:off x="8440882" y="2860086"/>
            <a:ext cx="3033600" cy="1706400"/>
          </a:xfrm>
          <a:prstGeom prst="rect">
            <a:avLst/>
          </a:prstGeom>
          <a:ln>
            <a:solidFill>
              <a:schemeClr val="tx1"/>
            </a:solidFill>
          </a:ln>
        </p:spPr>
      </p:pic>
      <p:sp>
        <p:nvSpPr>
          <p:cNvPr id="13" name="TextBox 12"/>
          <p:cNvSpPr txBox="1"/>
          <p:nvPr/>
        </p:nvSpPr>
        <p:spPr bwMode="gray">
          <a:xfrm>
            <a:off x="503999" y="1136890"/>
            <a:ext cx="9347572" cy="5293757"/>
          </a:xfrm>
          <a:prstGeom prst="rect">
            <a:avLst/>
          </a:prstGeom>
          <a:noFill/>
        </p:spPr>
        <p:txBody>
          <a:bodyPr wrap="square" lIns="0" tIns="0" rIns="0" bIns="0" rtlCol="0">
            <a:spAutoFit/>
          </a:bodyPr>
          <a:lstStyle/>
          <a:p>
            <a:pPr marL="342831" indent="-342831" fontAlgn="base">
              <a:spcBef>
                <a:spcPts val="600"/>
              </a:spcBef>
              <a:spcAft>
                <a:spcPct val="0"/>
              </a:spcAft>
              <a:buClr>
                <a:schemeClr val="tx1"/>
              </a:buClr>
              <a:buSzPct val="100000"/>
              <a:buFont typeface="+mj-lt"/>
              <a:buAutoNum type="arabicPeriod"/>
            </a:pPr>
            <a:r>
              <a:rPr lang="en-US" sz="1400" kern="0" dirty="0">
                <a:ea typeface="Arial Unicode MS" pitchFamily="34" charset="-128"/>
                <a:cs typeface="Arial Unicode MS" pitchFamily="34" charset="-128"/>
                <a:sym typeface="Wingdings" panose="05000000000000000000" pitchFamily="2" charset="2"/>
              </a:rPr>
              <a:t>Name your presentation file with the session ID: “</a:t>
            </a:r>
            <a:r>
              <a:rPr lang="en-US" sz="1400" b="1" kern="0" dirty="0">
                <a:ea typeface="Arial Unicode MS" pitchFamily="34" charset="-128"/>
                <a:cs typeface="Arial Unicode MS" pitchFamily="34" charset="-128"/>
                <a:sym typeface="Wingdings" panose="05000000000000000000" pitchFamily="2" charset="2"/>
              </a:rPr>
              <a:t>XXX111.pptx</a:t>
            </a:r>
            <a:r>
              <a:rPr lang="en-US" sz="1400" kern="0" dirty="0">
                <a:ea typeface="Arial Unicode MS" pitchFamily="34" charset="-128"/>
                <a:cs typeface="Arial Unicode MS" pitchFamily="34" charset="-128"/>
                <a:sym typeface="Wingdings" panose="05000000000000000000" pitchFamily="2" charset="2"/>
              </a:rPr>
              <a:t>”</a:t>
            </a:r>
            <a:r>
              <a:rPr lang="en-US" sz="1400" b="1" kern="0" dirty="0">
                <a:ea typeface="Arial Unicode MS" pitchFamily="34" charset="-128"/>
                <a:cs typeface="Arial Unicode MS" pitchFamily="34" charset="-128"/>
              </a:rPr>
              <a:t> </a:t>
            </a:r>
            <a:br>
              <a:rPr lang="en-US" sz="1400" b="1"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Use </a:t>
            </a:r>
            <a:r>
              <a:rPr lang="en-US" sz="1400" kern="0" dirty="0">
                <a:ea typeface="Arial Unicode MS" pitchFamily="34" charset="-128"/>
                <a:cs typeface="Arial Unicode MS" pitchFamily="34" charset="-128"/>
                <a:sym typeface="Wingdings" panose="05000000000000000000" pitchFamily="2" charset="2"/>
              </a:rPr>
              <a:t>“</a:t>
            </a:r>
            <a:r>
              <a:rPr lang="en-US" sz="1400" b="1" kern="0" dirty="0">
                <a:ea typeface="Arial Unicode MS" pitchFamily="34" charset="-128"/>
                <a:cs typeface="Arial Unicode MS" pitchFamily="34" charset="-128"/>
              </a:rPr>
              <a:t>XXX111_withnotes.pptx</a:t>
            </a:r>
            <a:r>
              <a:rPr lang="en-US" sz="1400" kern="0" dirty="0">
                <a:ea typeface="Arial Unicode MS" pitchFamily="34" charset="-128"/>
                <a:cs typeface="Arial Unicode MS" pitchFamily="34" charset="-128"/>
                <a:sym typeface="Wingdings" panose="05000000000000000000" pitchFamily="2" charset="2"/>
              </a:rPr>
              <a:t>”</a:t>
            </a:r>
            <a:r>
              <a:rPr lang="en-US" sz="1400" b="1" kern="0" dirty="0">
                <a:ea typeface="Arial Unicode MS" pitchFamily="34" charset="-128"/>
                <a:cs typeface="Arial Unicode MS" pitchFamily="34" charset="-128"/>
                <a:sym typeface="Wingdings" panose="05000000000000000000" pitchFamily="2" charset="2"/>
              </a:rPr>
              <a:t> </a:t>
            </a:r>
            <a:r>
              <a:rPr lang="en-US" sz="1400" kern="0" dirty="0">
                <a:ea typeface="Arial Unicode MS" pitchFamily="34" charset="-128"/>
                <a:cs typeface="Arial Unicode MS" pitchFamily="34" charset="-128"/>
                <a:sym typeface="Wingdings" panose="05000000000000000000" pitchFamily="2" charset="2"/>
              </a:rPr>
              <a:t>instead,</a:t>
            </a:r>
            <a:r>
              <a:rPr lang="en-US" sz="1400" b="1" kern="0" dirty="0">
                <a:ea typeface="Arial Unicode MS" pitchFamily="34" charset="-128"/>
                <a:cs typeface="Arial Unicode MS" pitchFamily="34" charset="-128"/>
                <a:sym typeface="Wingdings" panose="05000000000000000000" pitchFamily="2" charset="2"/>
              </a:rPr>
              <a:t> </a:t>
            </a:r>
            <a:r>
              <a:rPr lang="en-US" sz="1400" kern="0" dirty="0">
                <a:ea typeface="Arial Unicode MS" pitchFamily="34" charset="-128"/>
                <a:cs typeface="Arial Unicode MS" pitchFamily="34" charset="-128"/>
              </a:rPr>
              <a:t>if you want your slide notes to be published in the pdf file for attendees.</a:t>
            </a:r>
            <a:r>
              <a:rPr lang="en-US" sz="1400" kern="0" dirty="0">
                <a:ea typeface="Arial Unicode MS" pitchFamily="34" charset="-128"/>
                <a:cs typeface="Arial Unicode MS" pitchFamily="34" charset="-128"/>
                <a:sym typeface="Wingdings" panose="05000000000000000000" pitchFamily="2" charset="2"/>
              </a:rPr>
              <a:t> </a:t>
            </a:r>
          </a:p>
          <a:p>
            <a:pPr marL="342831" indent="-342831" fontAlgn="base">
              <a:spcBef>
                <a:spcPts val="600"/>
              </a:spcBef>
              <a:spcAft>
                <a:spcPct val="0"/>
              </a:spcAft>
              <a:buClr>
                <a:schemeClr val="tx1"/>
              </a:buClr>
              <a:buSzPct val="100000"/>
              <a:buFont typeface="+mj-lt"/>
              <a:buAutoNum type="arabicPeriod"/>
            </a:pPr>
            <a:r>
              <a:rPr lang="en-US" sz="1400" kern="0" dirty="0">
                <a:ea typeface="Arial Unicode MS" pitchFamily="34" charset="-128"/>
                <a:cs typeface="Arial Unicode MS" pitchFamily="34" charset="-128"/>
                <a:sym typeface="Wingdings" panose="05000000000000000000" pitchFamily="2" charset="2"/>
              </a:rPr>
              <a:t>Update the </a:t>
            </a:r>
            <a:r>
              <a:rPr lang="en-US" sz="1400" b="1" kern="0" dirty="0">
                <a:ea typeface="Arial Unicode MS" pitchFamily="34" charset="-128"/>
                <a:cs typeface="Arial Unicode MS" pitchFamily="34" charset="-128"/>
                <a:sym typeface="Wingdings" panose="05000000000000000000" pitchFamily="2" charset="2"/>
              </a:rPr>
              <a:t>file’s properties </a:t>
            </a:r>
            <a:r>
              <a:rPr lang="en-US" sz="1400" kern="0" dirty="0">
                <a:ea typeface="Arial Unicode MS" pitchFamily="34" charset="-128"/>
                <a:cs typeface="Arial Unicode MS" pitchFamily="34" charset="-128"/>
                <a:sym typeface="Wingdings" panose="05000000000000000000" pitchFamily="2" charset="2"/>
              </a:rPr>
              <a:t>(</a:t>
            </a:r>
            <a:r>
              <a:rPr lang="en-US" sz="1400" i="1" kern="0" dirty="0">
                <a:ea typeface="Arial Unicode MS" pitchFamily="34" charset="-128"/>
                <a:cs typeface="Arial Unicode MS" pitchFamily="34" charset="-128"/>
                <a:sym typeface="Wingdings" panose="05000000000000000000" pitchFamily="2" charset="2"/>
              </a:rPr>
              <a:t>File &gt; Info &gt; Properties/Related People</a:t>
            </a:r>
            <a:r>
              <a:rPr lang="en-US" sz="1400" kern="0" dirty="0">
                <a:ea typeface="Arial Unicode MS" pitchFamily="34" charset="-128"/>
                <a:cs typeface="Arial Unicode MS" pitchFamily="34" charset="-128"/>
                <a:sym typeface="Wingdings" panose="05000000000000000000" pitchFamily="2" charset="2"/>
              </a:rPr>
              <a:t>) with: </a:t>
            </a:r>
            <a:br>
              <a:rPr lang="en-US" sz="1400" kern="0" dirty="0">
                <a:ea typeface="Arial Unicode MS" pitchFamily="34" charset="-128"/>
                <a:cs typeface="Arial Unicode MS" pitchFamily="34" charset="-128"/>
                <a:sym typeface="Wingdings" panose="05000000000000000000" pitchFamily="2" charset="2"/>
              </a:rPr>
            </a:br>
            <a:r>
              <a:rPr lang="en-US" sz="1400" kern="0" dirty="0">
                <a:ea typeface="Arial Unicode MS" pitchFamily="34" charset="-128"/>
                <a:cs typeface="Arial Unicode MS" pitchFamily="34" charset="-128"/>
                <a:sym typeface="Wingdings" panose="05000000000000000000" pitchFamily="2" charset="2"/>
              </a:rPr>
              <a:t> Your session’s ID and title (format: “XXX111 – Presentation Title”)</a:t>
            </a:r>
            <a:br>
              <a:rPr lang="en-US" sz="1400" kern="0" dirty="0">
                <a:ea typeface="Arial Unicode MS" pitchFamily="34" charset="-128"/>
                <a:cs typeface="Arial Unicode MS" pitchFamily="34" charset="-128"/>
                <a:sym typeface="Wingdings" panose="05000000000000000000" pitchFamily="2" charset="2"/>
              </a:rPr>
            </a:br>
            <a:r>
              <a:rPr lang="en-US" sz="1400" kern="0" dirty="0">
                <a:ea typeface="Arial Unicode MS" pitchFamily="34" charset="-128"/>
                <a:cs typeface="Arial Unicode MS" pitchFamily="34" charset="-128"/>
                <a:sym typeface="Wingdings" panose="05000000000000000000" pitchFamily="2" charset="2"/>
              </a:rPr>
              <a:t> The author’s full name; remove all others</a:t>
            </a:r>
          </a:p>
          <a:p>
            <a:pPr marL="342831" indent="-342831" fontAlgn="base">
              <a:spcBef>
                <a:spcPts val="600"/>
              </a:spcBef>
              <a:spcAft>
                <a:spcPct val="0"/>
              </a:spcAft>
              <a:buClr>
                <a:schemeClr val="tx1"/>
              </a:buClr>
              <a:buSzPct val="100000"/>
              <a:buFont typeface="+mj-lt"/>
              <a:buAutoNum type="arabicPeriod"/>
            </a:pPr>
            <a:r>
              <a:rPr lang="en-US" sz="1400" kern="0" dirty="0">
                <a:ea typeface="Arial Unicode MS" pitchFamily="34" charset="-128"/>
                <a:cs typeface="Arial Unicode MS" pitchFamily="34" charset="-128"/>
              </a:rPr>
              <a:t>Use a</a:t>
            </a:r>
            <a:r>
              <a:rPr lang="en-US" sz="1400" dirty="0"/>
              <a:t> </a:t>
            </a:r>
            <a:r>
              <a:rPr lang="en-US" sz="1400" b="1" dirty="0"/>
              <a:t>title slide. </a:t>
            </a:r>
            <a:r>
              <a:rPr lang="en-US" sz="1400" dirty="0"/>
              <a:t>The image in this template deck is only a s</a:t>
            </a:r>
            <a:r>
              <a:rPr lang="en-US" sz="1400" kern="0" dirty="0">
                <a:solidFill>
                  <a:sysClr val="windowText" lastClr="000000"/>
                </a:solidFill>
                <a:ea typeface="Arial Unicode MS" pitchFamily="34" charset="-128"/>
                <a:cs typeface="Arial Unicode MS" pitchFamily="34" charset="-128"/>
                <a:sym typeface="Arial"/>
              </a:rPr>
              <a:t>ample. See </a:t>
            </a:r>
            <a:r>
              <a:rPr lang="en-US" sz="1400" i="1" kern="0" dirty="0">
                <a:solidFill>
                  <a:sysClr val="windowText" lastClr="000000"/>
                </a:solidFill>
                <a:ea typeface="Arial Unicode MS" pitchFamily="34" charset="-128"/>
                <a:cs typeface="Arial Unicode MS" pitchFamily="34" charset="-128"/>
                <a:sym typeface="Arial"/>
                <a:hlinkClick r:id="rId4"/>
              </a:rPr>
              <a:t>SAP Image Library</a:t>
            </a:r>
            <a:r>
              <a:rPr lang="en-US" sz="1400" i="1" kern="0" dirty="0">
                <a:solidFill>
                  <a:sysClr val="windowText" lastClr="000000"/>
                </a:solidFill>
                <a:ea typeface="Arial Unicode MS" pitchFamily="34" charset="-128"/>
                <a:cs typeface="Arial Unicode MS" pitchFamily="34" charset="-128"/>
                <a:sym typeface="Arial"/>
              </a:rPr>
              <a:t> </a:t>
            </a:r>
            <a:br>
              <a:rPr lang="en-US" sz="1400" i="1" kern="0" dirty="0">
                <a:solidFill>
                  <a:sysClr val="windowText" lastClr="000000"/>
                </a:solidFill>
                <a:ea typeface="Arial Unicode MS" pitchFamily="34" charset="-128"/>
                <a:cs typeface="Arial Unicode MS" pitchFamily="34" charset="-128"/>
                <a:sym typeface="Arial"/>
              </a:rPr>
            </a:br>
            <a:r>
              <a:rPr lang="en-US" sz="1400" kern="0" dirty="0">
                <a:solidFill>
                  <a:sysClr val="windowText" lastClr="000000"/>
                </a:solidFill>
                <a:ea typeface="Arial Unicode MS" pitchFamily="34" charset="-128"/>
                <a:cs typeface="Arial Unicode MS" pitchFamily="34" charset="-128"/>
                <a:sym typeface="Arial"/>
              </a:rPr>
              <a:t>for other available images.</a:t>
            </a:r>
          </a:p>
          <a:p>
            <a:pPr marL="342831" indent="-342831" fontAlgn="base">
              <a:spcBef>
                <a:spcPts val="600"/>
              </a:spcBef>
              <a:spcAft>
                <a:spcPct val="0"/>
              </a:spcAft>
              <a:buClr>
                <a:schemeClr val="tx1"/>
              </a:buClr>
              <a:buSzPct val="100000"/>
              <a:buFont typeface="+mj-lt"/>
              <a:buAutoNum type="arabicPeriod"/>
            </a:pPr>
            <a:r>
              <a:rPr lang="en-US" sz="1400" kern="0" dirty="0">
                <a:ea typeface="Arial Unicode MS" pitchFamily="34" charset="-128"/>
                <a:cs typeface="Arial Unicode MS" pitchFamily="34" charset="-128"/>
                <a:sym typeface="Wingdings" panose="05000000000000000000" pitchFamily="2" charset="2"/>
              </a:rPr>
              <a:t>Enter your session ID and title on the title slide.</a:t>
            </a:r>
          </a:p>
          <a:p>
            <a:pPr marL="342831" indent="-342831" fontAlgn="base">
              <a:spcBef>
                <a:spcPts val="600"/>
              </a:spcBef>
              <a:spcAft>
                <a:spcPct val="0"/>
              </a:spcAft>
              <a:buClr>
                <a:schemeClr val="tx1"/>
              </a:buClr>
              <a:buSzPct val="100000"/>
              <a:buFont typeface="+mj-lt"/>
              <a:buAutoNum type="arabicPeriod"/>
            </a:pPr>
            <a:r>
              <a:rPr lang="en-US" sz="1400" kern="0" dirty="0">
                <a:ea typeface="Arial Unicode MS" pitchFamily="34" charset="-128"/>
                <a:cs typeface="Arial Unicode MS" pitchFamily="34" charset="-128"/>
              </a:rPr>
              <a:t>Don’t change the font style, </a:t>
            </a:r>
            <a:r>
              <a:rPr lang="en-US" sz="1400" b="1" kern="0" dirty="0">
                <a:ea typeface="Arial Unicode MS" pitchFamily="34" charset="-128"/>
                <a:cs typeface="Arial Unicode MS" pitchFamily="34" charset="-128"/>
              </a:rPr>
              <a:t>font size, </a:t>
            </a:r>
            <a:r>
              <a:rPr lang="en-US" sz="1400" kern="0" dirty="0">
                <a:ea typeface="Arial Unicode MS" pitchFamily="34" charset="-128"/>
                <a:cs typeface="Arial Unicode MS" pitchFamily="34" charset="-128"/>
              </a:rPr>
              <a:t>or font color of your slides’ headers.</a:t>
            </a:r>
          </a:p>
          <a:p>
            <a:pPr marL="342831" indent="-342831" fontAlgn="base">
              <a:spcBef>
                <a:spcPts val="600"/>
              </a:spcBef>
              <a:spcAft>
                <a:spcPct val="0"/>
              </a:spcAft>
              <a:buClr>
                <a:schemeClr val="tx1"/>
              </a:buClr>
              <a:buSzPct val="100000"/>
              <a:buFont typeface="+mj-lt"/>
              <a:buAutoNum type="arabicPeriod"/>
            </a:pPr>
            <a:r>
              <a:rPr lang="en-US" sz="1400" kern="0" dirty="0">
                <a:ea typeface="Arial Unicode MS" pitchFamily="34" charset="-128"/>
                <a:cs typeface="Arial Unicode MS" pitchFamily="34" charset="-128"/>
              </a:rPr>
              <a:t>Use the </a:t>
            </a:r>
            <a:r>
              <a:rPr lang="en-US" sz="1400" b="1" kern="0" dirty="0">
                <a:ea typeface="Arial Unicode MS" pitchFamily="34" charset="-128"/>
                <a:cs typeface="Arial Unicode MS" pitchFamily="34" charset="-128"/>
              </a:rPr>
              <a:t>notes</a:t>
            </a: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section</a:t>
            </a:r>
            <a:r>
              <a:rPr lang="en-US" sz="1400" kern="0" dirty="0">
                <a:ea typeface="Arial Unicode MS" pitchFamily="34" charset="-128"/>
                <a:cs typeface="Arial Unicode MS" pitchFamily="34" charset="-128"/>
              </a:rPr>
              <a:t> if you want to include additional notes for the audience.  </a:t>
            </a:r>
            <a:br>
              <a:rPr lang="en-US" sz="1400"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You can delete all notes with the “Presentation Wizard 2018.4” add-in </a:t>
            </a:r>
            <a:br>
              <a:rPr lang="en-US" sz="1400"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(available in </a:t>
            </a:r>
            <a:r>
              <a:rPr lang="en-US" sz="1400" i="1" kern="0" dirty="0">
                <a:ea typeface="Arial Unicode MS" pitchFamily="34" charset="-128"/>
                <a:cs typeface="Arial Unicode MS" pitchFamily="34" charset="-128"/>
                <a:hlinkClick r:id="rId5"/>
              </a:rPr>
              <a:t>Software Corner</a:t>
            </a:r>
            <a:r>
              <a:rPr lang="en-US" sz="1400" kern="0" dirty="0">
                <a:ea typeface="Arial Unicode MS" pitchFamily="34" charset="-128"/>
                <a:cs typeface="Arial Unicode MS" pitchFamily="34" charset="-128"/>
              </a:rPr>
              <a:t>) before submitting (if you DON’T want to share your notes).</a:t>
            </a:r>
          </a:p>
          <a:p>
            <a:pPr marL="342831" indent="-342831" fontAlgn="base">
              <a:spcBef>
                <a:spcPts val="600"/>
              </a:spcBef>
              <a:spcAft>
                <a:spcPct val="0"/>
              </a:spcAft>
              <a:buClr>
                <a:schemeClr val="tx1"/>
              </a:buClr>
              <a:buSzPct val="100000"/>
              <a:buFont typeface="+mj-lt"/>
              <a:buAutoNum type="arabicPeriod"/>
            </a:pPr>
            <a:r>
              <a:rPr lang="en-US" sz="1400" kern="0" dirty="0">
                <a:ea typeface="Arial Unicode MS" pitchFamily="34" charset="-128"/>
                <a:cs typeface="Arial Unicode MS" pitchFamily="34" charset="-128"/>
                <a:sym typeface="Wingdings" panose="05000000000000000000" pitchFamily="2" charset="2"/>
              </a:rPr>
              <a:t>Do a </a:t>
            </a:r>
            <a:r>
              <a:rPr lang="en-US" sz="1400" b="1" kern="0" dirty="0">
                <a:ea typeface="Arial Unicode MS" pitchFamily="34" charset="-128"/>
                <a:cs typeface="Arial Unicode MS" pitchFamily="34" charset="-128"/>
                <a:sym typeface="Wingdings" panose="05000000000000000000" pitchFamily="2" charset="2"/>
              </a:rPr>
              <a:t>spelling and grammar check </a:t>
            </a:r>
            <a:r>
              <a:rPr lang="en-US" sz="1400" kern="0" dirty="0">
                <a:ea typeface="Arial Unicode MS" pitchFamily="34" charset="-128"/>
                <a:cs typeface="Arial Unicode MS" pitchFamily="34" charset="-128"/>
                <a:sym typeface="Wingdings" panose="05000000000000000000" pitchFamily="2" charset="2"/>
              </a:rPr>
              <a:t>before submitting.</a:t>
            </a:r>
          </a:p>
          <a:p>
            <a:pPr marL="342831" indent="-342831" fontAlgn="base">
              <a:spcBef>
                <a:spcPts val="600"/>
              </a:spcBef>
              <a:spcAft>
                <a:spcPct val="0"/>
              </a:spcAft>
              <a:buClr>
                <a:schemeClr val="tx1"/>
              </a:buClr>
              <a:buSzPct val="100000"/>
              <a:buFont typeface="+mj-lt"/>
              <a:buAutoNum type="arabicPeriod"/>
            </a:pPr>
            <a:r>
              <a:rPr lang="en-US" sz="1400" b="1" i="1" kern="0" dirty="0">
                <a:ea typeface="Arial Unicode MS" pitchFamily="34" charset="-128"/>
                <a:cs typeface="Arial Unicode MS" pitchFamily="34" charset="-128"/>
              </a:rPr>
              <a:t>SAP Brand Tools</a:t>
            </a:r>
            <a:r>
              <a:rPr lang="en-US" sz="1400" b="1" kern="0" dirty="0">
                <a:ea typeface="Arial Unicode MS" pitchFamily="34" charset="-128"/>
                <a:cs typeface="Arial Unicode MS" pitchFamily="34" charset="-128"/>
              </a:rPr>
              <a:t>: </a:t>
            </a:r>
            <a:r>
              <a:rPr lang="en-US" sz="1400" kern="0" dirty="0">
                <a:ea typeface="Arial Unicode MS" pitchFamily="34" charset="-128"/>
                <a:cs typeface="Arial Unicode MS" pitchFamily="34" charset="-128"/>
              </a:rPr>
              <a:t>Use only approved product names. </a:t>
            </a:r>
            <a:br>
              <a:rPr lang="en-US" sz="1400"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Check here: </a:t>
            </a:r>
            <a:r>
              <a:rPr lang="en-US" sz="1400" kern="0" dirty="0">
                <a:ea typeface="Arial Unicode MS" pitchFamily="34" charset="-128"/>
                <a:cs typeface="Arial Unicode MS" pitchFamily="34" charset="-128"/>
                <a:hlinkClick r:id="rId6"/>
              </a:rPr>
              <a:t>www.sapbrandtools.com/naming-center/#/search/status-search</a:t>
            </a:r>
            <a:endParaRPr lang="en-US" sz="1400" kern="0" dirty="0">
              <a:ea typeface="Arial Unicode MS" pitchFamily="34" charset="-128"/>
              <a:cs typeface="Arial Unicode MS" pitchFamily="34" charset="-128"/>
            </a:endParaRPr>
          </a:p>
          <a:p>
            <a:pPr marL="342831" indent="-342831" fontAlgn="base">
              <a:spcBef>
                <a:spcPts val="600"/>
              </a:spcBef>
              <a:spcAft>
                <a:spcPct val="0"/>
              </a:spcAft>
              <a:buClr>
                <a:schemeClr val="tx1"/>
              </a:buClr>
              <a:buSzPct val="100000"/>
              <a:buFont typeface="+mj-lt"/>
              <a:buAutoNum type="arabicPeriod"/>
            </a:pPr>
            <a:r>
              <a:rPr lang="en-US" sz="1400" b="1" i="1" kern="0" dirty="0">
                <a:ea typeface="Arial Unicode MS" pitchFamily="34" charset="-128"/>
                <a:cs typeface="Arial Unicode MS" pitchFamily="34" charset="-128"/>
              </a:rPr>
              <a:t>SAPterm</a:t>
            </a:r>
            <a:r>
              <a:rPr lang="en-US" sz="1400" b="1" kern="0" dirty="0">
                <a:ea typeface="Arial Unicode MS" pitchFamily="34" charset="-128"/>
                <a:cs typeface="Arial Unicode MS" pitchFamily="34" charset="-128"/>
              </a:rPr>
              <a:t>: </a:t>
            </a:r>
            <a:r>
              <a:rPr lang="en-US" sz="1400" kern="0" dirty="0">
                <a:ea typeface="Arial Unicode MS" pitchFamily="34" charset="-128"/>
                <a:cs typeface="Arial Unicode MS" pitchFamily="34" charset="-128"/>
              </a:rPr>
              <a:t>Use only approved terminology.</a:t>
            </a:r>
            <a:br>
              <a:rPr lang="en-US" sz="1400"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Check here: </a:t>
            </a:r>
            <a:r>
              <a:rPr lang="en-US" sz="1400" kern="0" dirty="0">
                <a:ea typeface="Arial Unicode MS" pitchFamily="34" charset="-128"/>
                <a:cs typeface="Arial Unicode MS" pitchFamily="34" charset="-128"/>
                <a:hlinkClick r:id="rId7"/>
              </a:rPr>
              <a:t>http://sapterm.com/application_page.htm</a:t>
            </a:r>
            <a:r>
              <a:rPr lang="en-US" sz="1400" kern="0" dirty="0">
                <a:ea typeface="Arial Unicode MS" pitchFamily="34" charset="-128"/>
                <a:cs typeface="Arial Unicode MS" pitchFamily="34" charset="-128"/>
              </a:rPr>
              <a:t> </a:t>
            </a:r>
          </a:p>
          <a:p>
            <a:pPr marL="342831" indent="-342831" fontAlgn="base">
              <a:spcBef>
                <a:spcPts val="600"/>
              </a:spcBef>
              <a:spcAft>
                <a:spcPct val="0"/>
              </a:spcAft>
              <a:buClr>
                <a:schemeClr val="tx1"/>
              </a:buClr>
              <a:buSzPct val="100000"/>
              <a:buFont typeface="+mj-lt"/>
              <a:buAutoNum type="arabicPeriod"/>
            </a:pPr>
            <a:r>
              <a:rPr lang="en-US" sz="1400" kern="0" dirty="0">
                <a:ea typeface="Arial Unicode MS" pitchFamily="34" charset="-128"/>
                <a:cs typeface="Arial Unicode MS" pitchFamily="34" charset="-128"/>
              </a:rPr>
              <a:t>Use this ppt deck as the </a:t>
            </a:r>
            <a:r>
              <a:rPr lang="en-US" sz="1400" b="1" kern="0" dirty="0">
                <a:ea typeface="Arial Unicode MS" pitchFamily="34" charset="-128"/>
                <a:cs typeface="Arial Unicode MS" pitchFamily="34" charset="-128"/>
              </a:rPr>
              <a:t>“visual support” </a:t>
            </a:r>
            <a:r>
              <a:rPr lang="en-US" sz="1400" kern="0" dirty="0">
                <a:ea typeface="Arial Unicode MS" pitchFamily="34" charset="-128"/>
                <a:cs typeface="Arial Unicode MS" pitchFamily="34" charset="-128"/>
              </a:rPr>
              <a:t>for your presentation. Instead of </a:t>
            </a:r>
            <a:br>
              <a:rPr lang="en-US" sz="1400"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writing down nearly every word you are planning to say, rely on your demo.</a:t>
            </a:r>
            <a:br>
              <a:rPr lang="en-US" sz="1400"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If you want to share more text with the attendees, put it in the notes of the slide.</a:t>
            </a:r>
          </a:p>
          <a:p>
            <a:pPr marL="342831" indent="-342831" fontAlgn="base">
              <a:spcBef>
                <a:spcPts val="600"/>
              </a:spcBef>
              <a:spcAft>
                <a:spcPct val="0"/>
              </a:spcAft>
              <a:buClr>
                <a:schemeClr val="tx1"/>
              </a:buClr>
              <a:buSzPct val="100000"/>
              <a:buFont typeface="+mj-lt"/>
              <a:buAutoNum type="arabicPeriod"/>
            </a:pPr>
            <a:r>
              <a:rPr lang="en-US" sz="1400" kern="0" dirty="0">
                <a:ea typeface="Arial Unicode MS" pitchFamily="34" charset="-128"/>
                <a:cs typeface="Arial Unicode MS" pitchFamily="34" charset="-128"/>
              </a:rPr>
              <a:t>If you want to reference other SAP TechEd sessions, please use this element and insert the session ID:</a:t>
            </a:r>
          </a:p>
        </p:txBody>
      </p:sp>
      <p:sp>
        <p:nvSpPr>
          <p:cNvPr id="3" name="Title 2"/>
          <p:cNvSpPr>
            <a:spLocks noGrp="1"/>
          </p:cNvSpPr>
          <p:nvPr>
            <p:ph type="title"/>
          </p:nvPr>
        </p:nvSpPr>
        <p:spPr/>
        <p:txBody>
          <a:bodyPr/>
          <a:lstStyle/>
          <a:p>
            <a:r>
              <a:rPr lang="en-US" kern="0" dirty="0">
                <a:ea typeface="Arial Unicode MS" pitchFamily="34" charset="-128"/>
                <a:cs typeface="Arial Unicode MS" pitchFamily="34" charset="-128"/>
              </a:rPr>
              <a:t>How to use this template:</a:t>
            </a:r>
            <a:endParaRPr lang="en-US" dirty="0"/>
          </a:p>
        </p:txBody>
      </p:sp>
      <p:sp>
        <p:nvSpPr>
          <p:cNvPr id="10" name="Rectangle 9"/>
          <p:cNvSpPr/>
          <p:nvPr/>
        </p:nvSpPr>
        <p:spPr bwMode="gray">
          <a:xfrm>
            <a:off x="0" y="0"/>
            <a:ext cx="4972050" cy="257369"/>
          </a:xfrm>
          <a:prstGeom prst="rect">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2000" tIns="36000" rIns="72000" bIns="36000" rtlCol="0" anchor="ctr">
            <a:spAutoFit/>
          </a:bodyPr>
          <a:lstStyle/>
          <a:p>
            <a:pPr fontAlgn="base">
              <a:spcBef>
                <a:spcPct val="50000"/>
              </a:spcBef>
              <a:spcAft>
                <a:spcPct val="0"/>
              </a:spcAft>
              <a:buClr>
                <a:srgbClr val="F0AB00"/>
              </a:buClr>
              <a:buSzPct val="80000"/>
            </a:pPr>
            <a:r>
              <a:rPr lang="en-US" sz="1200" kern="0" dirty="0">
                <a:solidFill>
                  <a:schemeClr val="bg1"/>
                </a:solidFill>
                <a:ea typeface="Arial Unicode MS" pitchFamily="34" charset="-128"/>
                <a:cs typeface="Arial Unicode MS" pitchFamily="34" charset="-128"/>
              </a:rPr>
              <a:t>This slide is for your information only. Please delete it before check-in.</a:t>
            </a:r>
            <a:endParaRPr lang="en-US" sz="1200" kern="0" dirty="0">
              <a:solidFill>
                <a:schemeClr val="bg1"/>
              </a:solidFill>
              <a:ea typeface="Arial Unicode MS" pitchFamily="34" charset="-128"/>
              <a:cs typeface="Arial Unicode MS" pitchFamily="34" charset="-128"/>
              <a:sym typeface="Arial"/>
            </a:endParaRPr>
          </a:p>
        </p:txBody>
      </p:sp>
      <p:grpSp>
        <p:nvGrpSpPr>
          <p:cNvPr id="11" name="Group 10"/>
          <p:cNvGrpSpPr/>
          <p:nvPr/>
        </p:nvGrpSpPr>
        <p:grpSpPr>
          <a:xfrm>
            <a:off x="9070929" y="5919851"/>
            <a:ext cx="1949552" cy="627368"/>
            <a:chOff x="495179" y="3087382"/>
            <a:chExt cx="1949552" cy="627368"/>
          </a:xfrm>
        </p:grpSpPr>
        <p:sp>
          <p:nvSpPr>
            <p:cNvPr id="14" name="Chevron 29"/>
            <p:cNvSpPr/>
            <p:nvPr/>
          </p:nvSpPr>
          <p:spPr bwMode="gray">
            <a:xfrm>
              <a:off x="1117672" y="3215043"/>
              <a:ext cx="1327059" cy="372046"/>
            </a:xfrm>
            <a:prstGeom prst="chevron">
              <a:avLst>
                <a:gd name="adj" fmla="val 38991"/>
              </a:avLst>
            </a:prstGeom>
            <a:solidFill>
              <a:schemeClr val="accent3"/>
            </a:solidFill>
            <a:ln w="6350" algn="ctr">
              <a:noFill/>
              <a:miter lim="800000"/>
              <a:headEnd/>
              <a:tailEnd/>
            </a:ln>
          </p:spPr>
          <p:txBody>
            <a:bodyPr lIns="72000" tIns="0" rIns="0" bIns="0" rtlCol="0" anchor="ctr" anchorCtr="0"/>
            <a:lstStyle/>
            <a:p>
              <a:pPr defTabSz="914217" fontAlgn="base">
                <a:spcBef>
                  <a:spcPct val="50000"/>
                </a:spcBef>
                <a:spcAft>
                  <a:spcPct val="0"/>
                </a:spcAft>
                <a:buClr>
                  <a:srgbClr val="F0AB00"/>
                </a:buClr>
                <a:buSzPct val="80000"/>
              </a:pPr>
              <a:r>
                <a:rPr lang="en-US" sz="2000" b="1" dirty="0">
                  <a:solidFill>
                    <a:schemeClr val="bg1"/>
                  </a:solidFill>
                </a:rPr>
                <a:t>XXX111</a:t>
              </a:r>
              <a:endParaRPr lang="en-US" sz="2000" kern="0" dirty="0">
                <a:solidFill>
                  <a:schemeClr val="bg1"/>
                </a:solidFill>
                <a:ea typeface="Arial Unicode MS" pitchFamily="34" charset="-128"/>
                <a:cs typeface="Arial Unicode MS" pitchFamily="34" charset="-128"/>
              </a:endParaRPr>
            </a:p>
          </p:txBody>
        </p:sp>
        <p:pic>
          <p:nvPicPr>
            <p:cNvPr id="15" name="Picture 14"/>
            <p:cNvPicPr>
              <a:picLocks noChangeAspect="1"/>
            </p:cNvPicPr>
            <p:nvPr/>
          </p:nvPicPr>
          <p:blipFill>
            <a:blip r:embed="rId8"/>
            <a:stretch>
              <a:fillRect/>
            </a:stretch>
          </p:blipFill>
          <p:spPr>
            <a:xfrm>
              <a:off x="495179" y="3087382"/>
              <a:ext cx="627367" cy="627368"/>
            </a:xfrm>
            <a:prstGeom prst="rect">
              <a:avLst/>
            </a:prstGeom>
          </p:spPr>
        </p:pic>
      </p:grpSp>
    </p:spTree>
    <p:extLst>
      <p:ext uri="{BB962C8B-B14F-4D97-AF65-F5344CB8AC3E}">
        <p14:creationId xmlns:p14="http://schemas.microsoft.com/office/powerpoint/2010/main" val="2926125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996A3-CD25-1542-9970-6686796F61C0}"/>
              </a:ext>
            </a:extLst>
          </p:cNvPr>
          <p:cNvSpPr>
            <a:spLocks noGrp="1"/>
          </p:cNvSpPr>
          <p:nvPr>
            <p:ph type="body" sz="quarter" idx="10"/>
          </p:nvPr>
        </p:nvSpPr>
        <p:spPr>
          <a:xfrm>
            <a:off x="503999" y="1620000"/>
            <a:ext cx="11186477" cy="4716000"/>
          </a:xfrm>
        </p:spPr>
        <p:txBody>
          <a:bodyPr>
            <a:normAutofit/>
          </a:bodyPr>
          <a:lstStyle/>
          <a:p>
            <a:r>
              <a:rPr lang="en-US" dirty="0"/>
              <a:t>All the rage (at least for machine learning)</a:t>
            </a:r>
          </a:p>
          <a:p>
            <a:r>
              <a:rPr lang="en-US" dirty="0"/>
              <a:t>Existing Code (porting destroys prior confidence)</a:t>
            </a:r>
          </a:p>
          <a:p>
            <a:r>
              <a:rPr lang="en-US" dirty="0"/>
              <a:t>Appropriateness for Task</a:t>
            </a:r>
          </a:p>
          <a:p>
            <a:pPr lvl="1"/>
            <a:r>
              <a:rPr lang="en-US" dirty="0"/>
              <a:t>Want to work with images — </a:t>
            </a:r>
            <a:r>
              <a:rPr lang="en-US" dirty="0" err="1"/>
              <a:t>numpy</a:t>
            </a:r>
            <a:r>
              <a:rPr lang="en-US" dirty="0"/>
              <a:t>, </a:t>
            </a:r>
            <a:r>
              <a:rPr lang="en-US" dirty="0" err="1"/>
              <a:t>opencv</a:t>
            </a:r>
            <a:r>
              <a:rPr lang="en-US" dirty="0"/>
              <a:t>, </a:t>
            </a:r>
            <a:r>
              <a:rPr lang="en-US" dirty="0" err="1"/>
              <a:t>scikit</a:t>
            </a:r>
            <a:r>
              <a:rPr lang="en-US" dirty="0"/>
              <a:t> </a:t>
            </a:r>
          </a:p>
          <a:p>
            <a:pPr lvl="1"/>
            <a:r>
              <a:rPr lang="en-US" dirty="0"/>
              <a:t>Want to work in text — </a:t>
            </a:r>
            <a:r>
              <a:rPr lang="en-US" dirty="0" err="1"/>
              <a:t>nltk</a:t>
            </a:r>
            <a:r>
              <a:rPr lang="en-US" dirty="0"/>
              <a:t>, </a:t>
            </a:r>
            <a:r>
              <a:rPr lang="en-US" dirty="0" err="1"/>
              <a:t>numpy</a:t>
            </a:r>
            <a:r>
              <a:rPr lang="en-US" dirty="0"/>
              <a:t>, </a:t>
            </a:r>
            <a:r>
              <a:rPr lang="en-US" dirty="0" err="1"/>
              <a:t>scikit</a:t>
            </a:r>
            <a:r>
              <a:rPr lang="en-US" dirty="0"/>
              <a:t> </a:t>
            </a:r>
          </a:p>
          <a:p>
            <a:pPr lvl="1"/>
            <a:r>
              <a:rPr lang="en-US" dirty="0"/>
              <a:t>Want to work in audio — </a:t>
            </a:r>
            <a:r>
              <a:rPr lang="en-US" dirty="0" err="1"/>
              <a:t>librosa</a:t>
            </a:r>
            <a:r>
              <a:rPr lang="en-US" dirty="0"/>
              <a:t> </a:t>
            </a:r>
          </a:p>
          <a:p>
            <a:pPr lvl="1"/>
            <a:r>
              <a:rPr lang="en-US" dirty="0"/>
              <a:t>Want to solve machine learning problem — pandas, </a:t>
            </a:r>
            <a:r>
              <a:rPr lang="en-US" dirty="0" err="1"/>
              <a:t>scikit</a:t>
            </a:r>
            <a:r>
              <a:rPr lang="en-US" dirty="0"/>
              <a:t> </a:t>
            </a:r>
          </a:p>
          <a:p>
            <a:pPr lvl="1"/>
            <a:r>
              <a:rPr lang="en-US" dirty="0"/>
              <a:t>Want to see the data clearly — matplotlib, seaborn, </a:t>
            </a:r>
            <a:r>
              <a:rPr lang="en-US" dirty="0" err="1"/>
              <a:t>scikit</a:t>
            </a:r>
            <a:r>
              <a:rPr lang="en-US" dirty="0"/>
              <a:t> </a:t>
            </a:r>
          </a:p>
          <a:p>
            <a:pPr lvl="1"/>
            <a:r>
              <a:rPr lang="en-US" dirty="0"/>
              <a:t>Want to use deep learning — </a:t>
            </a:r>
            <a:r>
              <a:rPr lang="en-US" dirty="0" err="1"/>
              <a:t>tensorflow</a:t>
            </a:r>
            <a:r>
              <a:rPr lang="en-US" dirty="0"/>
              <a:t>, </a:t>
            </a:r>
            <a:r>
              <a:rPr lang="en-US" dirty="0" err="1"/>
              <a:t>pytorch</a:t>
            </a:r>
            <a:r>
              <a:rPr lang="en-US" dirty="0"/>
              <a:t> </a:t>
            </a:r>
          </a:p>
          <a:p>
            <a:pPr lvl="1"/>
            <a:r>
              <a:rPr lang="en-US" dirty="0"/>
              <a:t>Want to do scientific computing — </a:t>
            </a:r>
            <a:r>
              <a:rPr lang="en-US" dirty="0" err="1"/>
              <a:t>scipy</a:t>
            </a:r>
            <a:r>
              <a:rPr lang="en-US" dirty="0"/>
              <a:t> </a:t>
            </a:r>
          </a:p>
          <a:p>
            <a:pPr lvl="1"/>
            <a:r>
              <a:rPr lang="en-US" dirty="0"/>
              <a:t>Want to integrate web applications — Django </a:t>
            </a:r>
          </a:p>
          <a:p>
            <a:endParaRPr lang="en-US" dirty="0"/>
          </a:p>
          <a:p>
            <a:endParaRPr lang="en-US" dirty="0"/>
          </a:p>
        </p:txBody>
      </p:sp>
      <p:sp>
        <p:nvSpPr>
          <p:cNvPr id="3" name="Title 2">
            <a:extLst>
              <a:ext uri="{FF2B5EF4-FFF2-40B4-BE49-F238E27FC236}">
                <a16:creationId xmlns:a16="http://schemas.microsoft.com/office/drawing/2014/main" id="{7696B173-B1B0-5744-A9B9-7D8CFE9374C6}"/>
              </a:ext>
            </a:extLst>
          </p:cNvPr>
          <p:cNvSpPr>
            <a:spLocks noGrp="1"/>
          </p:cNvSpPr>
          <p:nvPr>
            <p:ph type="title"/>
          </p:nvPr>
        </p:nvSpPr>
        <p:spPr/>
        <p:txBody>
          <a:bodyPr/>
          <a:lstStyle/>
          <a:p>
            <a:r>
              <a:rPr lang="en-US" dirty="0"/>
              <a:t>Why Python?</a:t>
            </a:r>
          </a:p>
        </p:txBody>
      </p:sp>
    </p:spTree>
    <p:extLst>
      <p:ext uri="{BB962C8B-B14F-4D97-AF65-F5344CB8AC3E}">
        <p14:creationId xmlns:p14="http://schemas.microsoft.com/office/powerpoint/2010/main" val="25824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63B464-E360-7440-AE1E-5CB5A9F75EB6}"/>
              </a:ext>
            </a:extLst>
          </p:cNvPr>
          <p:cNvSpPr>
            <a:spLocks noGrp="1"/>
          </p:cNvSpPr>
          <p:nvPr>
            <p:ph type="body" sz="quarter" idx="10"/>
          </p:nvPr>
        </p:nvSpPr>
        <p:spPr/>
        <p:txBody>
          <a:bodyPr>
            <a:normAutofit/>
          </a:bodyPr>
          <a:lstStyle/>
          <a:p>
            <a:r>
              <a:rPr lang="en-US" i="1" dirty="0"/>
              <a:t>There is only one codebase per app(module), but there will be many deploys of the app. A deploy is a running instance of the app. </a:t>
            </a:r>
            <a:r>
              <a:rPr lang="en-US" dirty="0">
                <a:hlinkClick r:id="rId3"/>
              </a:rPr>
              <a:t>https://12factor.net/codebase</a:t>
            </a:r>
            <a:endParaRPr lang="en-US" dirty="0"/>
          </a:p>
          <a:p>
            <a:endParaRPr lang="en-US" dirty="0"/>
          </a:p>
          <a:p>
            <a:pPr lvl="1"/>
            <a:r>
              <a:rPr lang="en-US" dirty="0"/>
              <a:t>Follow the Single Responsibility Principle (does one task well)</a:t>
            </a:r>
          </a:p>
          <a:p>
            <a:pPr lvl="1"/>
            <a:r>
              <a:rPr lang="en-US" dirty="0"/>
              <a:t>Resilient/Flexible – failure in one service does not impact other services</a:t>
            </a:r>
          </a:p>
          <a:p>
            <a:pPr lvl="1"/>
            <a:r>
              <a:rPr lang="en-US" dirty="0"/>
              <a:t>High scalability – demanding services can be deployed in multiple servers to enhance performance and keep away from other services so that they don’t impact other services. </a:t>
            </a:r>
          </a:p>
          <a:p>
            <a:pPr lvl="1"/>
            <a:r>
              <a:rPr lang="en-US" dirty="0"/>
              <a:t>Easy to enhance – less dependency and easy to change and test</a:t>
            </a:r>
          </a:p>
          <a:p>
            <a:pPr lvl="1"/>
            <a:r>
              <a:rPr lang="en-US" dirty="0"/>
              <a:t>Low impact on other services – being an independent service, this has less chance to impact other services</a:t>
            </a:r>
          </a:p>
          <a:p>
            <a:pPr lvl="1"/>
            <a:r>
              <a:rPr lang="en-US" dirty="0"/>
              <a:t>Easy to understand since they represent the small piece of functionality</a:t>
            </a:r>
          </a:p>
          <a:p>
            <a:pPr lvl="1"/>
            <a:r>
              <a:rPr lang="en-US" dirty="0"/>
              <a:t>Ease of deployment (also flexible to deploy in different environments like cloud or on </a:t>
            </a:r>
            <a:r>
              <a:rPr lang="en-US" dirty="0" err="1"/>
              <a:t>premis</a:t>
            </a:r>
            <a:r>
              <a:rPr lang="en-US" dirty="0"/>
              <a:t>)</a:t>
            </a:r>
          </a:p>
          <a:p>
            <a:pPr lvl="1"/>
            <a:r>
              <a:rPr lang="en-US" dirty="0"/>
              <a:t>Freedom to choose technology – allows you to choose language that is best suited for a particular functionality (Python anyone?)</a:t>
            </a:r>
          </a:p>
          <a:p>
            <a:endParaRPr lang="en-US" dirty="0"/>
          </a:p>
        </p:txBody>
      </p:sp>
      <p:sp>
        <p:nvSpPr>
          <p:cNvPr id="3" name="Title 2">
            <a:extLst>
              <a:ext uri="{FF2B5EF4-FFF2-40B4-BE49-F238E27FC236}">
                <a16:creationId xmlns:a16="http://schemas.microsoft.com/office/drawing/2014/main" id="{46B1B634-E5B2-194A-AE25-3550EA97B894}"/>
              </a:ext>
            </a:extLst>
          </p:cNvPr>
          <p:cNvSpPr>
            <a:spLocks noGrp="1"/>
          </p:cNvSpPr>
          <p:nvPr>
            <p:ph type="title"/>
          </p:nvPr>
        </p:nvSpPr>
        <p:spPr/>
        <p:txBody>
          <a:bodyPr/>
          <a:lstStyle/>
          <a:p>
            <a:r>
              <a:rPr lang="en-US" dirty="0"/>
              <a:t>Why microservices?</a:t>
            </a:r>
          </a:p>
        </p:txBody>
      </p:sp>
    </p:spTree>
    <p:extLst>
      <p:ext uri="{BB962C8B-B14F-4D97-AF65-F5344CB8AC3E}">
        <p14:creationId xmlns:p14="http://schemas.microsoft.com/office/powerpoint/2010/main" val="26791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9EFBF-AAAB-7B48-BE1B-2368E39EB584}"/>
              </a:ext>
            </a:extLst>
          </p:cNvPr>
          <p:cNvSpPr>
            <a:spLocks noGrp="1"/>
          </p:cNvSpPr>
          <p:nvPr>
            <p:ph type="title"/>
          </p:nvPr>
        </p:nvSpPr>
        <p:spPr/>
        <p:txBody>
          <a:bodyPr/>
          <a:lstStyle/>
          <a:p>
            <a:r>
              <a:rPr lang="en-US" dirty="0"/>
              <a:t>Why (what is) an MTA?</a:t>
            </a:r>
          </a:p>
        </p:txBody>
      </p:sp>
      <p:sp>
        <p:nvSpPr>
          <p:cNvPr id="5" name="Text Placeholder 1">
            <a:extLst>
              <a:ext uri="{FF2B5EF4-FFF2-40B4-BE49-F238E27FC236}">
                <a16:creationId xmlns:a16="http://schemas.microsoft.com/office/drawing/2014/main" id="{80D330D8-9897-BD4C-9A4B-075538E5531D}"/>
              </a:ext>
            </a:extLst>
          </p:cNvPr>
          <p:cNvSpPr>
            <a:spLocks noGrp="1"/>
          </p:cNvSpPr>
          <p:nvPr>
            <p:ph type="body" sz="quarter" idx="10"/>
          </p:nvPr>
        </p:nvSpPr>
        <p:spPr/>
        <p:txBody>
          <a:bodyPr/>
          <a:lstStyle/>
          <a:p>
            <a:r>
              <a:rPr lang="en-US" dirty="0"/>
              <a:t>SAP has built upon microservices the concept of a Multi-Target Application or MTA.</a:t>
            </a:r>
          </a:p>
          <a:p>
            <a:r>
              <a:rPr lang="en-US" dirty="0"/>
              <a:t>The MTA specification addresses this life-cycle and orchestration complexity of continuous deployment for cloud and on-premise platforms. We use the following definition:</a:t>
            </a:r>
          </a:p>
          <a:p>
            <a:r>
              <a:rPr lang="en-US" i="1" dirty="0"/>
              <a:t>A multi-target application (MTA) is comprised of multiple parts (“modules”), created with different technologies and deployed to different targets, but with a </a:t>
            </a:r>
            <a:r>
              <a:rPr lang="en-US" b="1" i="1" dirty="0"/>
              <a:t>single, common lifecycle</a:t>
            </a:r>
            <a:r>
              <a:rPr lang="en-US" i="1" dirty="0"/>
              <a:t>.</a:t>
            </a:r>
            <a:endParaRPr lang="en-US" dirty="0"/>
          </a:p>
          <a:p>
            <a:r>
              <a:rPr lang="en-US" dirty="0"/>
              <a:t>The MTA addresses the deployment challenges by isolating the developer from target-specific native tools (like XS push), via a formal target-independent </a:t>
            </a:r>
            <a:r>
              <a:rPr lang="en-US" b="1" dirty="0"/>
              <a:t>application model. </a:t>
            </a:r>
            <a:r>
              <a:rPr lang="en-US" dirty="0"/>
              <a:t>Developers describe the modules of the application, the interdependencies on other modules, MTAs and (micro) services, and required and exposed interfaces. An MTA-aware application lifecycle management framework validates, orchestrates and automates the MTA deployment on premise and on cloud platforms.</a:t>
            </a:r>
          </a:p>
          <a:p>
            <a:endParaRPr lang="en-US" dirty="0"/>
          </a:p>
        </p:txBody>
      </p:sp>
    </p:spTree>
    <p:extLst>
      <p:ext uri="{BB962C8B-B14F-4D97-AF65-F5344CB8AC3E}">
        <p14:creationId xmlns:p14="http://schemas.microsoft.com/office/powerpoint/2010/main" val="273457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icture Placeholder 5"/>
          <p:cNvSpPr>
            <a:spLocks noGrp="1"/>
          </p:cNvSpPr>
          <p:nvPr>
            <p:ph type="pic" sz="quarter" idx="10"/>
          </p:nvPr>
        </p:nvSpPr>
        <p:spPr>
          <a:xfrm>
            <a:off x="6111175" y="252000"/>
            <a:ext cx="6084000" cy="6606000"/>
          </a:xfrm>
        </p:spPr>
      </p:sp>
      <p:sp>
        <p:nvSpPr>
          <p:cNvPr id="4" name="Text Placeholder 3"/>
          <p:cNvSpPr>
            <a:spLocks noGrp="1"/>
          </p:cNvSpPr>
          <p:nvPr>
            <p:ph type="body" sz="quarter" idx="11"/>
          </p:nvPr>
        </p:nvSpPr>
        <p:spPr>
          <a:xfrm>
            <a:off x="503998" y="1620000"/>
            <a:ext cx="5465001" cy="4564900"/>
          </a:xfrm>
        </p:spPr>
        <p:txBody>
          <a:bodyPr/>
          <a:lstStyle/>
          <a:p>
            <a:pPr lvl="0"/>
            <a:r>
              <a:rPr lang="en-US" dirty="0"/>
              <a:t>Isolation is provided by run-time</a:t>
            </a:r>
          </a:p>
          <a:p>
            <a:pPr lvl="0"/>
            <a:endParaRPr lang="en-US" dirty="0"/>
          </a:p>
          <a:p>
            <a:pPr lvl="1"/>
            <a:r>
              <a:rPr lang="en-US" dirty="0"/>
              <a:t>Combined with a specific buildpack that </a:t>
            </a:r>
            <a:br>
              <a:rPr lang="en-US" dirty="0"/>
            </a:br>
            <a:r>
              <a:rPr lang="en-US" dirty="0"/>
              <a:t>completes the execution environment</a:t>
            </a:r>
          </a:p>
          <a:p>
            <a:pPr lvl="1"/>
            <a:endParaRPr lang="en-US" dirty="0"/>
          </a:p>
          <a:p>
            <a:pPr lvl="1"/>
            <a:r>
              <a:rPr lang="en-US" dirty="0"/>
              <a:t>Can be started/stopped/scaled</a:t>
            </a:r>
          </a:p>
          <a:p>
            <a:pPr lvl="1"/>
            <a:endParaRPr lang="en-US" dirty="0"/>
          </a:p>
          <a:p>
            <a:pPr lvl="1"/>
            <a:r>
              <a:rPr lang="en-US" dirty="0"/>
              <a:t>Does work appropriate to python</a:t>
            </a:r>
          </a:p>
          <a:p>
            <a:pPr lvl="2"/>
            <a:endParaRPr lang="en-US" dirty="0"/>
          </a:p>
        </p:txBody>
      </p:sp>
      <p:sp>
        <p:nvSpPr>
          <p:cNvPr id="2" name="Title 1"/>
          <p:cNvSpPr>
            <a:spLocks noGrp="1"/>
          </p:cNvSpPr>
          <p:nvPr>
            <p:ph type="title"/>
          </p:nvPr>
        </p:nvSpPr>
        <p:spPr/>
        <p:txBody>
          <a:bodyPr/>
          <a:lstStyle/>
          <a:p>
            <a:r>
              <a:rPr lang="en-US" dirty="0"/>
              <a:t>Why (what is) an MTA? (continued)</a:t>
            </a:r>
          </a:p>
        </p:txBody>
      </p:sp>
      <p:grpSp>
        <p:nvGrpSpPr>
          <p:cNvPr id="5" name="Group 4"/>
          <p:cNvGrpSpPr/>
          <p:nvPr/>
        </p:nvGrpSpPr>
        <p:grpSpPr>
          <a:xfrm>
            <a:off x="6464173" y="973075"/>
            <a:ext cx="5704210" cy="4660216"/>
            <a:chOff x="5575615" y="1268801"/>
            <a:chExt cx="6298635" cy="5145848"/>
          </a:xfrm>
        </p:grpSpPr>
        <p:grpSp>
          <p:nvGrpSpPr>
            <p:cNvPr id="7" name="Group 6"/>
            <p:cNvGrpSpPr/>
            <p:nvPr/>
          </p:nvGrpSpPr>
          <p:grpSpPr>
            <a:xfrm>
              <a:off x="10425323" y="3934355"/>
              <a:ext cx="791259" cy="1045536"/>
              <a:chOff x="7049630" y="3933037"/>
              <a:chExt cx="791259" cy="1045536"/>
            </a:xfrm>
          </p:grpSpPr>
          <p:sp>
            <p:nvSpPr>
              <p:cNvPr id="92" name="Rectangle 91"/>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Python</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3" name="Triangle 92"/>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4" name="TextBox 93"/>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95" name="Straight Connector 94"/>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8" name="Group 7"/>
            <p:cNvGrpSpPr/>
            <p:nvPr/>
          </p:nvGrpSpPr>
          <p:grpSpPr>
            <a:xfrm>
              <a:off x="9582849" y="3938928"/>
              <a:ext cx="791259" cy="1045536"/>
              <a:chOff x="7049630" y="3933037"/>
              <a:chExt cx="791259" cy="1045536"/>
            </a:xfrm>
          </p:grpSpPr>
          <p:sp>
            <p:nvSpPr>
              <p:cNvPr id="87" name="Rectangle 86"/>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PHP</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8" name="Triangle 87"/>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9" name="TextBox 88"/>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90" name="Straight Connector 89"/>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Oval 90"/>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9" name="Group 8"/>
            <p:cNvGrpSpPr/>
            <p:nvPr/>
          </p:nvGrpSpPr>
          <p:grpSpPr>
            <a:xfrm>
              <a:off x="5575615" y="3166997"/>
              <a:ext cx="5843499" cy="2107905"/>
              <a:chOff x="2282723" y="3638170"/>
              <a:chExt cx="5692877" cy="2048321"/>
            </a:xfrm>
          </p:grpSpPr>
          <p:sp>
            <p:nvSpPr>
              <p:cNvPr id="84" name="Rectangle 83"/>
              <p:cNvSpPr/>
              <p:nvPr/>
            </p:nvSpPr>
            <p:spPr bwMode="gray">
              <a:xfrm>
                <a:off x="2282723" y="3638170"/>
                <a:ext cx="5692877" cy="2048321"/>
              </a:xfrm>
              <a:prstGeom prst="rect">
                <a:avLst/>
              </a:prstGeom>
              <a:solidFill>
                <a:schemeClr val="bg1"/>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sz="1000" kern="0" dirty="0">
                    <a:ea typeface="Arial Unicode MS" pitchFamily="34" charset="-128"/>
                    <a:cs typeface="Arial Unicode MS" pitchFamily="34" charset="-128"/>
                  </a:rPr>
                  <a:t>Execution Agent / Runtime (Docker)</a:t>
                </a:r>
                <a:endParaRPr kumimoji="0" lang="en-US" sz="1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5" name="Rectangle 84"/>
              <p:cNvSpPr/>
              <p:nvPr/>
            </p:nvSpPr>
            <p:spPr bwMode="gray">
              <a:xfrm>
                <a:off x="2410030" y="3868345"/>
                <a:ext cx="5463970" cy="1703574"/>
              </a:xfrm>
              <a:prstGeom prst="rect">
                <a:avLst/>
              </a:prstGeom>
              <a:solidFill>
                <a:schemeClr val="bg1">
                  <a:lumMod val="95000"/>
                </a:schemeClr>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Multi Target Application (MTA)</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6" name="Rectangle 85"/>
              <p:cNvSpPr/>
              <p:nvPr/>
            </p:nvSpPr>
            <p:spPr bwMode="gray">
              <a:xfrm>
                <a:off x="2524330" y="4115355"/>
                <a:ext cx="5243604" cy="266145"/>
              </a:xfrm>
              <a:prstGeom prst="rect">
                <a:avLst/>
              </a:prstGeom>
              <a:solidFill>
                <a:schemeClr val="bg1"/>
              </a:solidFill>
              <a:ln w="25400" algn="ctr">
                <a:solidFill>
                  <a:schemeClr val="tx1"/>
                </a:solidFill>
                <a:miter lim="800000"/>
                <a:headEnd/>
                <a:tailEnd/>
              </a:ln>
            </p:spPr>
            <p:txBody>
              <a:bodyPr lIns="9000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Application Router Module</a:t>
                </a:r>
                <a:r>
                  <a:rPr lang="en-US" sz="1200" kern="0" dirty="0">
                    <a:ea typeface="Arial Unicode MS" pitchFamily="34" charset="-128"/>
                    <a:cs typeface="Arial Unicode MS" pitchFamily="34" charset="-128"/>
                  </a:rPr>
                  <a:t> (NodeJS)</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0" name="Rectangle 9"/>
            <p:cNvSpPr/>
            <p:nvPr/>
          </p:nvSpPr>
          <p:spPr bwMode="gray">
            <a:xfrm>
              <a:off x="5575616" y="5668355"/>
              <a:ext cx="6182885" cy="746294"/>
            </a:xfrm>
            <a:prstGeom prst="rect">
              <a:avLst/>
            </a:prstGeom>
            <a:solidFill>
              <a:schemeClr val="bg1">
                <a:lumMod val="95000"/>
              </a:schemeClr>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sz="1000" kern="0" dirty="0">
                  <a:ea typeface="Arial Unicode MS" pitchFamily="34" charset="-128"/>
                  <a:cs typeface="Arial Unicode MS" pitchFamily="34" charset="-128"/>
                </a:rPr>
                <a:t>Services</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1" name="Group 10"/>
            <p:cNvGrpSpPr/>
            <p:nvPr/>
          </p:nvGrpSpPr>
          <p:grpSpPr>
            <a:xfrm>
              <a:off x="7917905" y="1268801"/>
              <a:ext cx="749466" cy="1077235"/>
              <a:chOff x="2120900" y="1784082"/>
              <a:chExt cx="3238500" cy="4654818"/>
            </a:xfrm>
          </p:grpSpPr>
          <p:sp>
            <p:nvSpPr>
              <p:cNvPr id="70" name="Rectangle 69"/>
              <p:cNvSpPr/>
              <p:nvPr/>
            </p:nvSpPr>
            <p:spPr bwMode="gray">
              <a:xfrm>
                <a:off x="2425700" y="1784082"/>
                <a:ext cx="2933700" cy="4305300"/>
              </a:xfrm>
              <a:prstGeom prst="rect">
                <a:avLst/>
              </a:prstGeom>
              <a:solidFill>
                <a:schemeClr val="bg1">
                  <a:lumMod val="9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1" name="Rectangle 70"/>
              <p:cNvSpPr/>
              <p:nvPr/>
            </p:nvSpPr>
            <p:spPr bwMode="gray">
              <a:xfrm>
                <a:off x="2120900" y="2133600"/>
                <a:ext cx="2933700" cy="4305300"/>
              </a:xfrm>
              <a:prstGeom prst="rect">
                <a:avLst/>
              </a:prstGeom>
              <a:solidFill>
                <a:schemeClr val="bg1">
                  <a:lumMod val="9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72" name="Group 71"/>
              <p:cNvGrpSpPr/>
              <p:nvPr/>
            </p:nvGrpSpPr>
            <p:grpSpPr>
              <a:xfrm>
                <a:off x="2882900" y="2552700"/>
                <a:ext cx="1282700" cy="2099507"/>
                <a:chOff x="2819400" y="2730500"/>
                <a:chExt cx="1409700" cy="2273300"/>
              </a:xfrm>
            </p:grpSpPr>
            <p:sp>
              <p:nvSpPr>
                <p:cNvPr id="77" name="Rectangle 76"/>
                <p:cNvSpPr/>
                <p:nvPr/>
              </p:nvSpPr>
              <p:spPr bwMode="gray">
                <a:xfrm>
                  <a:off x="2819400" y="2730500"/>
                  <a:ext cx="1409700" cy="2273300"/>
                </a:xfrm>
                <a:prstGeom prst="rect">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8" name="Oval 77"/>
                <p:cNvSpPr/>
                <p:nvPr/>
              </p:nvSpPr>
              <p:spPr bwMode="gray">
                <a:xfrm>
                  <a:off x="3251200" y="2984500"/>
                  <a:ext cx="520700" cy="469900"/>
                </a:xfrm>
                <a:prstGeom prst="ellipse">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79" name="Straight Connector 78"/>
                <p:cNvCxnSpPr>
                  <a:stCxn id="53" idx="4"/>
                </p:cNvCxnSpPr>
                <p:nvPr/>
              </p:nvCxnSpPr>
              <p:spPr>
                <a:xfrm flipH="1">
                  <a:off x="3505200" y="3454400"/>
                  <a:ext cx="6350" cy="774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511550" y="4229100"/>
                  <a:ext cx="34925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043238" y="4229100"/>
                  <a:ext cx="468312"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3511550" y="3498212"/>
                  <a:ext cx="461962" cy="2120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043238" y="3498212"/>
                  <a:ext cx="438943" cy="2120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p:cNvCxnSpPr/>
              <p:nvPr/>
            </p:nvCxnSpPr>
            <p:spPr>
              <a:xfrm flipH="1">
                <a:off x="3479621" y="4650561"/>
                <a:ext cx="12700" cy="269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gray">
              <a:xfrm>
                <a:off x="2336800" y="5597408"/>
                <a:ext cx="2514600" cy="600192"/>
              </a:xfrm>
              <a:prstGeom prst="rect">
                <a:avLst/>
              </a:prstGeom>
              <a:solidFill>
                <a:schemeClr val="bg1"/>
              </a:solidFill>
              <a:ln w="25400" algn="ctr">
                <a:solidFill>
                  <a:schemeClr val="tx1"/>
                </a:solidFill>
                <a:miter lim="800000"/>
                <a:headEnd/>
                <a:tailEnd/>
              </a:ln>
            </p:spPr>
            <p:txBody>
              <a:bodyPr lIns="9000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lang="en-US" sz="500" b="1" kern="0" dirty="0">
                    <a:ea typeface="Arial Unicode MS" pitchFamily="34" charset="-128"/>
                    <a:cs typeface="Arial Unicode MS" pitchFamily="34" charset="-128"/>
                  </a:rPr>
                  <a:t>BROWSER</a:t>
                </a:r>
                <a:endParaRPr kumimoji="0" lang="en-US" sz="500" b="1" u="none" strike="noStrike" kern="0" cap="none" spc="0" normalizeH="0" noProof="0" dirty="0" err="1">
                  <a:ln>
                    <a:noFill/>
                  </a:ln>
                  <a:effectLst/>
                  <a:uLnTx/>
                  <a:uFillTx/>
                  <a:ea typeface="Arial Unicode MS" pitchFamily="34" charset="-128"/>
                  <a:cs typeface="Arial Unicode MS" pitchFamily="34" charset="-128"/>
                </a:endParaRPr>
              </a:p>
            </p:txBody>
          </p:sp>
          <p:cxnSp>
            <p:nvCxnSpPr>
              <p:cNvPr id="75" name="Straight Connector 74"/>
              <p:cNvCxnSpPr/>
              <p:nvPr/>
            </p:nvCxnSpPr>
            <p:spPr>
              <a:xfrm flipH="1">
                <a:off x="3469480" y="5292608"/>
                <a:ext cx="12700" cy="269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bwMode="gray">
              <a:xfrm>
                <a:off x="3223815" y="4898908"/>
                <a:ext cx="491331" cy="457200"/>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2" name="Rectangle 11"/>
            <p:cNvSpPr/>
            <p:nvPr/>
          </p:nvSpPr>
          <p:spPr bwMode="gray">
            <a:xfrm>
              <a:off x="5575615" y="2599741"/>
              <a:ext cx="6182886" cy="325191"/>
            </a:xfrm>
            <a:prstGeom prst="rect">
              <a:avLst/>
            </a:prstGeom>
            <a:solidFill>
              <a:schemeClr val="bg1"/>
            </a:solidFill>
            <a:ln w="25400" algn="ctr">
              <a:solidFill>
                <a:schemeClr val="tx1"/>
              </a:solidFill>
              <a:miter lim="800000"/>
              <a:headEnd/>
              <a:tailEnd/>
            </a:ln>
          </p:spPr>
          <p:txBody>
            <a:bodyPr lIns="90000" tIns="72000" rIns="90000" bIns="72000" rtlCol="0" anchor="ctr">
              <a:normAutofit fontScale="550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a:ln>
                    <a:noFill/>
                  </a:ln>
                  <a:effectLst/>
                  <a:uLnTx/>
                  <a:uFillTx/>
                  <a:ea typeface="Arial Unicode MS" pitchFamily="34" charset="-128"/>
                  <a:cs typeface="Arial Unicode MS" pitchFamily="34" charset="-128"/>
                </a:rPr>
                <a:t>On Premise System or Multi-Tennant</a:t>
              </a:r>
              <a:r>
                <a:rPr kumimoji="0" lang="en-US" sz="2000" b="0" i="0" u="none" strike="noStrike" kern="0" cap="none" spc="0" normalizeH="0" noProof="0" dirty="0">
                  <a:ln>
                    <a:noFill/>
                  </a:ln>
                  <a:effectLst/>
                  <a:uLnTx/>
                  <a:uFillTx/>
                  <a:ea typeface="Arial Unicode MS" pitchFamily="34" charset="-128"/>
                  <a:cs typeface="Arial Unicode MS" pitchFamily="34" charset="-128"/>
                </a:rPr>
                <a:t> </a:t>
              </a:r>
              <a:r>
                <a:rPr lang="en-US" sz="2000" kern="0" dirty="0">
                  <a:ea typeface="Arial Unicode MS" pitchFamily="34" charset="-128"/>
                  <a:cs typeface="Arial Unicode MS" pitchFamily="34" charset="-128"/>
                </a:rPr>
                <a:t>Platform Router</a:t>
              </a: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 name="Terminator 58"/>
            <p:cNvSpPr/>
            <p:nvPr/>
          </p:nvSpPr>
          <p:spPr bwMode="gray">
            <a:xfrm>
              <a:off x="5876754" y="4417788"/>
              <a:ext cx="1067841" cy="37787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2623"/>
                <a:gd name="connsiteY0" fmla="*/ 0 h 21600"/>
                <a:gd name="connsiteX1" fmla="*/ 18125 w 22623"/>
                <a:gd name="connsiteY1" fmla="*/ 0 h 21600"/>
                <a:gd name="connsiteX2" fmla="*/ 22623 w 22623"/>
                <a:gd name="connsiteY2" fmla="*/ 10741 h 21600"/>
                <a:gd name="connsiteX3" fmla="*/ 18125 w 22623"/>
                <a:gd name="connsiteY3" fmla="*/ 21600 h 21600"/>
                <a:gd name="connsiteX4" fmla="*/ 3475 w 22623"/>
                <a:gd name="connsiteY4" fmla="*/ 21600 h 21600"/>
                <a:gd name="connsiteX5" fmla="*/ 0 w 22623"/>
                <a:gd name="connsiteY5" fmla="*/ 10800 h 21600"/>
                <a:gd name="connsiteX6" fmla="*/ 3475 w 22623"/>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5" h="21600">
                  <a:moveTo>
                    <a:pt x="4137" y="0"/>
                  </a:moveTo>
                  <a:lnTo>
                    <a:pt x="18787" y="0"/>
                  </a:lnTo>
                  <a:cubicBezTo>
                    <a:pt x="21757" y="59"/>
                    <a:pt x="23285" y="4776"/>
                    <a:pt x="23285" y="10741"/>
                  </a:cubicBezTo>
                  <a:cubicBezTo>
                    <a:pt x="23285" y="16706"/>
                    <a:pt x="21815" y="21600"/>
                    <a:pt x="18787" y="21600"/>
                  </a:cubicBezTo>
                  <a:lnTo>
                    <a:pt x="4137" y="21600"/>
                  </a:lnTo>
                  <a:cubicBezTo>
                    <a:pt x="1401" y="21600"/>
                    <a:pt x="0" y="16882"/>
                    <a:pt x="0" y="10917"/>
                  </a:cubicBezTo>
                  <a:cubicBezTo>
                    <a:pt x="0" y="4952"/>
                    <a:pt x="1342" y="0"/>
                    <a:pt x="4137" y="0"/>
                  </a:cubicBezTo>
                  <a:close/>
                </a:path>
              </a:pathLst>
            </a:custGeom>
            <a:solidFill>
              <a:schemeClr val="bg1"/>
            </a:solidFill>
            <a:ln w="25400" algn="ctr">
              <a:solidFill>
                <a:schemeClr val="tx1"/>
              </a:solidFill>
              <a:miter lim="800000"/>
              <a:headEnd/>
              <a:tailEnd/>
            </a:ln>
          </p:spPr>
          <p:txBody>
            <a:bodyPr lIns="90000" tIns="72000" rIns="90000" bIns="72000" rtlCol="0" anchor="ctr">
              <a:normAutofit fontScale="250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a:ln>
                    <a:noFill/>
                  </a:ln>
                  <a:effectLst/>
                  <a:uLnTx/>
                  <a:uFillTx/>
                  <a:ea typeface="Arial Unicode MS" pitchFamily="34" charset="-128"/>
                  <a:cs typeface="Arial Unicode MS" pitchFamily="34" charset="-128"/>
                </a:rPr>
                <a:t>Static Web</a:t>
              </a:r>
            </a:p>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Resources</a:t>
              </a: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Terminator 58"/>
            <p:cNvSpPr/>
            <p:nvPr/>
          </p:nvSpPr>
          <p:spPr bwMode="gray">
            <a:xfrm>
              <a:off x="7438834" y="5881544"/>
              <a:ext cx="2336292" cy="44100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2623"/>
                <a:gd name="connsiteY0" fmla="*/ 0 h 21600"/>
                <a:gd name="connsiteX1" fmla="*/ 18125 w 22623"/>
                <a:gd name="connsiteY1" fmla="*/ 0 h 21600"/>
                <a:gd name="connsiteX2" fmla="*/ 22623 w 22623"/>
                <a:gd name="connsiteY2" fmla="*/ 10741 h 21600"/>
                <a:gd name="connsiteX3" fmla="*/ 18125 w 22623"/>
                <a:gd name="connsiteY3" fmla="*/ 21600 h 21600"/>
                <a:gd name="connsiteX4" fmla="*/ 3475 w 22623"/>
                <a:gd name="connsiteY4" fmla="*/ 21600 h 21600"/>
                <a:gd name="connsiteX5" fmla="*/ 0 w 22623"/>
                <a:gd name="connsiteY5" fmla="*/ 10800 h 21600"/>
                <a:gd name="connsiteX6" fmla="*/ 3475 w 22623"/>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5" h="21600">
                  <a:moveTo>
                    <a:pt x="4137" y="0"/>
                  </a:moveTo>
                  <a:lnTo>
                    <a:pt x="18787" y="0"/>
                  </a:lnTo>
                  <a:cubicBezTo>
                    <a:pt x="21757" y="59"/>
                    <a:pt x="23285" y="4776"/>
                    <a:pt x="23285" y="10741"/>
                  </a:cubicBezTo>
                  <a:cubicBezTo>
                    <a:pt x="23285" y="16706"/>
                    <a:pt x="21815" y="21600"/>
                    <a:pt x="18787" y="21600"/>
                  </a:cubicBezTo>
                  <a:lnTo>
                    <a:pt x="4137" y="21600"/>
                  </a:lnTo>
                  <a:cubicBezTo>
                    <a:pt x="1401" y="21600"/>
                    <a:pt x="0" y="16882"/>
                    <a:pt x="0" y="10917"/>
                  </a:cubicBezTo>
                  <a:cubicBezTo>
                    <a:pt x="0" y="4952"/>
                    <a:pt x="1342" y="0"/>
                    <a:pt x="4137" y="0"/>
                  </a:cubicBezTo>
                  <a:close/>
                </a:path>
              </a:pathLst>
            </a:cu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HANA</a:t>
              </a: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5" name="Group 14"/>
            <p:cNvGrpSpPr/>
            <p:nvPr/>
          </p:nvGrpSpPr>
          <p:grpSpPr>
            <a:xfrm>
              <a:off x="6288214" y="3961213"/>
              <a:ext cx="270175" cy="456576"/>
              <a:chOff x="1552247" y="1996801"/>
              <a:chExt cx="270175" cy="456576"/>
            </a:xfrm>
          </p:grpSpPr>
          <p:sp>
            <p:nvSpPr>
              <p:cNvPr id="68" name="Freeform 67"/>
              <p:cNvSpPr/>
              <p:nvPr/>
            </p:nvSpPr>
            <p:spPr bwMode="gray">
              <a:xfrm>
                <a:off x="1699962" y="2011643"/>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sp>
            <p:nvSpPr>
              <p:cNvPr id="69" name="Freeform 68"/>
              <p:cNvSpPr/>
              <p:nvPr/>
            </p:nvSpPr>
            <p:spPr bwMode="gray">
              <a:xfrm rot="10800000">
                <a:off x="1552247" y="1996801"/>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grpSp>
        <p:sp>
          <p:nvSpPr>
            <p:cNvPr id="16" name="Rectangle 15"/>
            <p:cNvSpPr/>
            <p:nvPr/>
          </p:nvSpPr>
          <p:spPr bwMode="gray">
            <a:xfrm>
              <a:off x="5709863" y="5868989"/>
              <a:ext cx="1033985" cy="435154"/>
            </a:xfrm>
            <a:prstGeom prst="rect">
              <a:avLst/>
            </a:prstGeom>
            <a:solidFill>
              <a:schemeClr val="bg1"/>
            </a:solidFill>
            <a:ln w="25400" algn="ctr">
              <a:solidFill>
                <a:schemeClr val="tx1"/>
              </a:solidFill>
              <a:miter lim="800000"/>
              <a:headEnd/>
              <a:tailEnd/>
            </a:ln>
          </p:spPr>
          <p:txBody>
            <a:bodyPr lIns="9000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Job Scheduler</a:t>
              </a:r>
            </a:p>
          </p:txBody>
        </p:sp>
        <p:sp>
          <p:nvSpPr>
            <p:cNvPr id="17" name="Rectangle 16"/>
            <p:cNvSpPr/>
            <p:nvPr/>
          </p:nvSpPr>
          <p:spPr bwMode="gray">
            <a:xfrm>
              <a:off x="10313999" y="5779275"/>
              <a:ext cx="1334721" cy="543273"/>
            </a:xfrm>
            <a:prstGeom prst="rect">
              <a:avLst/>
            </a:prstGeom>
            <a:solidFill>
              <a:schemeClr val="bg1"/>
            </a:solidFill>
            <a:ln w="25400" algn="ctr">
              <a:solidFill>
                <a:schemeClr val="tx1"/>
              </a:solidFill>
              <a:miter lim="800000"/>
              <a:headEnd/>
              <a:tailEnd/>
            </a:ln>
          </p:spPr>
          <p:txBody>
            <a:bodyPr lIns="0" tIns="182880" rIns="0" bIns="0" rtlCol="0" anchor="ctr">
              <a:normAutofit fontScale="775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User Authentication</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and Authorization</a:t>
              </a:r>
            </a:p>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Group 17"/>
            <p:cNvGrpSpPr/>
            <p:nvPr/>
          </p:nvGrpSpPr>
          <p:grpSpPr>
            <a:xfrm>
              <a:off x="7049630" y="3933037"/>
              <a:ext cx="791259" cy="1045536"/>
              <a:chOff x="7049630" y="3933037"/>
              <a:chExt cx="791259" cy="1045536"/>
            </a:xfrm>
          </p:grpSpPr>
          <p:sp>
            <p:nvSpPr>
              <p:cNvPr id="63" name="Rectangle 62"/>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fontScale="775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NodeJS</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(XSJS)</a:t>
                </a:r>
              </a:p>
            </p:txBody>
          </p:sp>
          <p:sp>
            <p:nvSpPr>
              <p:cNvPr id="64" name="Triangle 63"/>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5" name="TextBox 64"/>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66" name="Straight Connector 65"/>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9" name="Group 18"/>
            <p:cNvGrpSpPr/>
            <p:nvPr/>
          </p:nvGrpSpPr>
          <p:grpSpPr>
            <a:xfrm>
              <a:off x="9012013" y="5166278"/>
              <a:ext cx="270175" cy="715266"/>
              <a:chOff x="1552247" y="1996801"/>
              <a:chExt cx="270175" cy="456576"/>
            </a:xfrm>
          </p:grpSpPr>
          <p:sp>
            <p:nvSpPr>
              <p:cNvPr id="61" name="Freeform 60"/>
              <p:cNvSpPr/>
              <p:nvPr/>
            </p:nvSpPr>
            <p:spPr bwMode="gray">
              <a:xfrm>
                <a:off x="1699962" y="2011643"/>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sp>
            <p:nvSpPr>
              <p:cNvPr id="62" name="Freeform 61"/>
              <p:cNvSpPr/>
              <p:nvPr/>
            </p:nvSpPr>
            <p:spPr bwMode="gray">
              <a:xfrm rot="10800000">
                <a:off x="1552247" y="1996801"/>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grpSp>
        <p:grpSp>
          <p:nvGrpSpPr>
            <p:cNvPr id="20" name="Group 19"/>
            <p:cNvGrpSpPr/>
            <p:nvPr/>
          </p:nvGrpSpPr>
          <p:grpSpPr>
            <a:xfrm>
              <a:off x="7897009" y="3933037"/>
              <a:ext cx="791259" cy="1045536"/>
              <a:chOff x="7049630" y="3933037"/>
              <a:chExt cx="791259" cy="1045536"/>
            </a:xfrm>
          </p:grpSpPr>
          <p:sp>
            <p:nvSpPr>
              <p:cNvPr id="56" name="Rectangle 55"/>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Java</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7" name="Triangle 56"/>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8" name="TextBox 57"/>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59" name="Straight Connector 58"/>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53" name="TextBox 52"/>
            <p:cNvSpPr txBox="1"/>
            <p:nvPr/>
          </p:nvSpPr>
          <p:spPr>
            <a:xfrm>
              <a:off x="9242092"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endParaRPr lang="en-US" sz="1000" kern="0" dirty="0">
                <a:latin typeface="Arial Bold" charset="0"/>
                <a:ea typeface="Arial Unicode MS" pitchFamily="34" charset="-128"/>
                <a:cs typeface="Arial Unicode MS" pitchFamily="34" charset="-128"/>
              </a:endParaRPr>
            </a:p>
          </p:txBody>
        </p:sp>
        <p:sp>
          <p:nvSpPr>
            <p:cNvPr id="22" name="Triangle 21"/>
            <p:cNvSpPr/>
            <p:nvPr/>
          </p:nvSpPr>
          <p:spPr bwMode="gray">
            <a:xfrm rot="10800000">
              <a:off x="11665026" y="4259373"/>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TextBox 22"/>
            <p:cNvSpPr txBox="1"/>
            <p:nvPr/>
          </p:nvSpPr>
          <p:spPr>
            <a:xfrm>
              <a:off x="11659709" y="4120216"/>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24" name="Straight Connector 23"/>
            <p:cNvCxnSpPr/>
            <p:nvPr/>
          </p:nvCxnSpPr>
          <p:spPr>
            <a:xfrm>
              <a:off x="11559376" y="2924932"/>
              <a:ext cx="0" cy="2743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11485824" y="4163614"/>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6" name="Triangle 25"/>
            <p:cNvSpPr/>
            <p:nvPr/>
          </p:nvSpPr>
          <p:spPr bwMode="gray">
            <a:xfrm rot="10800000">
              <a:off x="7321852" y="5543611"/>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7" name="TextBox 26"/>
            <p:cNvSpPr txBox="1"/>
            <p:nvPr/>
          </p:nvSpPr>
          <p:spPr>
            <a:xfrm>
              <a:off x="7316535" y="5404454"/>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28" name="Straight Connector 27"/>
            <p:cNvCxnSpPr/>
            <p:nvPr/>
          </p:nvCxnSpPr>
          <p:spPr>
            <a:xfrm flipH="1">
              <a:off x="7210885" y="5156998"/>
              <a:ext cx="948" cy="511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7142650" y="5406577"/>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Triangle 29"/>
            <p:cNvSpPr/>
            <p:nvPr/>
          </p:nvSpPr>
          <p:spPr bwMode="gray">
            <a:xfrm>
              <a:off x="7321852" y="5352554"/>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Triangle 30"/>
            <p:cNvSpPr/>
            <p:nvPr/>
          </p:nvSpPr>
          <p:spPr bwMode="gray">
            <a:xfrm rot="10800000">
              <a:off x="8364378" y="2503983"/>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TextBox 31"/>
            <p:cNvSpPr txBox="1"/>
            <p:nvPr/>
          </p:nvSpPr>
          <p:spPr>
            <a:xfrm>
              <a:off x="8359062" y="2371606"/>
              <a:ext cx="108750"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33" name="Straight Connector 32"/>
            <p:cNvCxnSpPr>
              <a:stCxn id="46" idx="2"/>
            </p:cNvCxnSpPr>
            <p:nvPr/>
          </p:nvCxnSpPr>
          <p:spPr>
            <a:xfrm flipH="1">
              <a:off x="8253410" y="2346036"/>
              <a:ext cx="3959" cy="264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8185176" y="2408224"/>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5" name="Triangle 34"/>
            <p:cNvSpPr/>
            <p:nvPr/>
          </p:nvSpPr>
          <p:spPr bwMode="gray">
            <a:xfrm rot="10800000">
              <a:off x="8350089" y="307743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6" name="TextBox 35"/>
            <p:cNvSpPr txBox="1"/>
            <p:nvPr/>
          </p:nvSpPr>
          <p:spPr>
            <a:xfrm>
              <a:off x="8344774" y="2945053"/>
              <a:ext cx="108750"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37" name="Straight Connector 36"/>
            <p:cNvCxnSpPr/>
            <p:nvPr/>
          </p:nvCxnSpPr>
          <p:spPr>
            <a:xfrm>
              <a:off x="8239123" y="2934212"/>
              <a:ext cx="0" cy="7177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gray">
            <a:xfrm>
              <a:off x="8170887" y="298167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39" name="Group 38"/>
            <p:cNvGrpSpPr/>
            <p:nvPr/>
          </p:nvGrpSpPr>
          <p:grpSpPr>
            <a:xfrm>
              <a:off x="6213229" y="4927773"/>
              <a:ext cx="347048" cy="50447"/>
              <a:chOff x="6092479" y="4927773"/>
              <a:chExt cx="315498" cy="50447"/>
            </a:xfrm>
          </p:grpSpPr>
          <p:sp>
            <p:nvSpPr>
              <p:cNvPr id="48" name="Oval 47"/>
              <p:cNvSpPr/>
              <p:nvPr/>
            </p:nvSpPr>
            <p:spPr bwMode="gray">
              <a:xfrm>
                <a:off x="6092479"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9" name="Oval 48"/>
              <p:cNvSpPr/>
              <p:nvPr/>
            </p:nvSpPr>
            <p:spPr bwMode="gray">
              <a:xfrm>
                <a:off x="6226855"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0" name="Oval 49"/>
              <p:cNvSpPr/>
              <p:nvPr/>
            </p:nvSpPr>
            <p:spPr bwMode="gray">
              <a:xfrm>
                <a:off x="6357530"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40" name="Group 39"/>
            <p:cNvGrpSpPr/>
            <p:nvPr/>
          </p:nvGrpSpPr>
          <p:grpSpPr>
            <a:xfrm>
              <a:off x="6920773" y="6050109"/>
              <a:ext cx="347048" cy="50447"/>
              <a:chOff x="6092479" y="4927773"/>
              <a:chExt cx="315498" cy="50447"/>
            </a:xfrm>
          </p:grpSpPr>
          <p:sp>
            <p:nvSpPr>
              <p:cNvPr id="45" name="Oval 44"/>
              <p:cNvSpPr/>
              <p:nvPr/>
            </p:nvSpPr>
            <p:spPr bwMode="gray">
              <a:xfrm>
                <a:off x="6092479"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6" name="Oval 45"/>
              <p:cNvSpPr/>
              <p:nvPr/>
            </p:nvSpPr>
            <p:spPr bwMode="gray">
              <a:xfrm>
                <a:off x="6226855"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7" name="Oval 46"/>
              <p:cNvSpPr/>
              <p:nvPr/>
            </p:nvSpPr>
            <p:spPr bwMode="gray">
              <a:xfrm>
                <a:off x="6357530"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41" name="Group 40"/>
            <p:cNvGrpSpPr/>
            <p:nvPr/>
          </p:nvGrpSpPr>
          <p:grpSpPr>
            <a:xfrm>
              <a:off x="9861513" y="6041502"/>
              <a:ext cx="347048" cy="50447"/>
              <a:chOff x="6092479" y="4927773"/>
              <a:chExt cx="315498" cy="50447"/>
            </a:xfrm>
          </p:grpSpPr>
          <p:sp>
            <p:nvSpPr>
              <p:cNvPr id="42" name="Oval 41"/>
              <p:cNvSpPr/>
              <p:nvPr/>
            </p:nvSpPr>
            <p:spPr bwMode="gray">
              <a:xfrm>
                <a:off x="6092479"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3" name="Oval 42"/>
              <p:cNvSpPr/>
              <p:nvPr/>
            </p:nvSpPr>
            <p:spPr bwMode="gray">
              <a:xfrm>
                <a:off x="6226855"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4" name="Oval 43"/>
              <p:cNvSpPr/>
              <p:nvPr/>
            </p:nvSpPr>
            <p:spPr bwMode="gray">
              <a:xfrm>
                <a:off x="6357530"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
        <p:nvSpPr>
          <p:cNvPr id="97" name="Rectangle 96"/>
          <p:cNvSpPr/>
          <p:nvPr/>
        </p:nvSpPr>
        <p:spPr bwMode="gray">
          <a:xfrm>
            <a:off x="10461442" y="3685116"/>
            <a:ext cx="716585" cy="645410"/>
          </a:xfrm>
          <a:prstGeom prst="rect">
            <a:avLst/>
          </a:prstGeom>
          <a:solidFill>
            <a:schemeClr val="accent1">
              <a:lumMod val="40000"/>
              <a:lumOff val="60000"/>
            </a:schemeClr>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Python</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Triangle 97"/>
          <p:cNvSpPr/>
          <p:nvPr/>
        </p:nvSpPr>
        <p:spPr bwMode="gray">
          <a:xfrm rot="10800000">
            <a:off x="10921029" y="3554021"/>
            <a:ext cx="72715" cy="62685"/>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9" name="TextBox 98"/>
          <p:cNvSpPr txBox="1"/>
          <p:nvPr/>
        </p:nvSpPr>
        <p:spPr>
          <a:xfrm>
            <a:off x="10916214" y="3427997"/>
            <a:ext cx="194294"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100" name="Straight Connector 99"/>
          <p:cNvCxnSpPr/>
          <p:nvPr/>
        </p:nvCxnSpPr>
        <p:spPr>
          <a:xfrm>
            <a:off x="10819735" y="3383661"/>
            <a:ext cx="799" cy="293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Oval 100"/>
          <p:cNvSpPr/>
          <p:nvPr/>
        </p:nvSpPr>
        <p:spPr bwMode="gray">
          <a:xfrm>
            <a:off x="10758739" y="3467299"/>
            <a:ext cx="125178" cy="125178"/>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ounded Rectangle 5">
            <a:extLst>
              <a:ext uri="{FF2B5EF4-FFF2-40B4-BE49-F238E27FC236}">
                <a16:creationId xmlns:a16="http://schemas.microsoft.com/office/drawing/2014/main" id="{DA68F5E0-DBCB-0D4C-B91C-0724645844A9}"/>
              </a:ext>
            </a:extLst>
          </p:cNvPr>
          <p:cNvSpPr/>
          <p:nvPr/>
        </p:nvSpPr>
        <p:spPr bwMode="gray">
          <a:xfrm>
            <a:off x="10267361" y="3474851"/>
            <a:ext cx="1121137" cy="1027882"/>
          </a:xfrm>
          <a:prstGeom prst="roundRect">
            <a:avLst/>
          </a:prstGeom>
          <a:noFill/>
          <a:ln w="1270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350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972980-A341-A64E-AC19-73E53C492CA4}"/>
              </a:ext>
            </a:extLst>
          </p:cNvPr>
          <p:cNvPicPr>
            <a:picLocks noGrp="1" noChangeAspect="1"/>
          </p:cNvPicPr>
          <p:nvPr>
            <p:ph idx="1"/>
          </p:nvPr>
        </p:nvPicPr>
        <p:blipFill>
          <a:blip r:embed="rId3"/>
          <a:stretch>
            <a:fillRect/>
          </a:stretch>
        </p:blipFill>
        <p:spPr>
          <a:xfrm>
            <a:off x="1657350" y="1704181"/>
            <a:ext cx="8877300" cy="4546600"/>
          </a:xfrm>
        </p:spPr>
      </p:pic>
      <p:sp>
        <p:nvSpPr>
          <p:cNvPr id="3" name="Title 2">
            <a:extLst>
              <a:ext uri="{FF2B5EF4-FFF2-40B4-BE49-F238E27FC236}">
                <a16:creationId xmlns:a16="http://schemas.microsoft.com/office/drawing/2014/main" id="{FB4A181E-4630-2445-A81A-A8046F5060B7}"/>
              </a:ext>
            </a:extLst>
          </p:cNvPr>
          <p:cNvSpPr>
            <a:spLocks noGrp="1"/>
          </p:cNvSpPr>
          <p:nvPr>
            <p:ph type="title"/>
          </p:nvPr>
        </p:nvSpPr>
        <p:spPr/>
        <p:txBody>
          <a:bodyPr/>
          <a:lstStyle/>
          <a:p>
            <a:r>
              <a:rPr lang="en-US" dirty="0"/>
              <a:t>Module Staging and Execution</a:t>
            </a:r>
          </a:p>
        </p:txBody>
      </p:sp>
      <p:sp>
        <p:nvSpPr>
          <p:cNvPr id="7" name="Frame 6">
            <a:extLst>
              <a:ext uri="{FF2B5EF4-FFF2-40B4-BE49-F238E27FC236}">
                <a16:creationId xmlns:a16="http://schemas.microsoft.com/office/drawing/2014/main" id="{A1730FF4-BA13-404C-AA2B-4C62DB0CAC33}"/>
              </a:ext>
            </a:extLst>
          </p:cNvPr>
          <p:cNvSpPr/>
          <p:nvPr/>
        </p:nvSpPr>
        <p:spPr bwMode="gray">
          <a:xfrm>
            <a:off x="1470738" y="5094515"/>
            <a:ext cx="1645686" cy="1006977"/>
          </a:xfrm>
          <a:prstGeom prst="frame">
            <a:avLst/>
          </a:prstGeom>
          <a:solidFill>
            <a:schemeClr val="accent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Frame 7">
            <a:extLst>
              <a:ext uri="{FF2B5EF4-FFF2-40B4-BE49-F238E27FC236}">
                <a16:creationId xmlns:a16="http://schemas.microsoft.com/office/drawing/2014/main" id="{12A48821-68EA-7F4C-B033-03CE48EFB266}"/>
              </a:ext>
            </a:extLst>
          </p:cNvPr>
          <p:cNvSpPr/>
          <p:nvPr/>
        </p:nvSpPr>
        <p:spPr bwMode="gray">
          <a:xfrm>
            <a:off x="2742811" y="2126235"/>
            <a:ext cx="1138724" cy="2818991"/>
          </a:xfrm>
          <a:prstGeom prst="frame">
            <a:avLst/>
          </a:prstGeom>
          <a:solidFill>
            <a:schemeClr val="accent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Frame 8">
            <a:extLst>
              <a:ext uri="{FF2B5EF4-FFF2-40B4-BE49-F238E27FC236}">
                <a16:creationId xmlns:a16="http://schemas.microsoft.com/office/drawing/2014/main" id="{DD911E3A-1025-2C46-B360-DB5491B165AE}"/>
              </a:ext>
            </a:extLst>
          </p:cNvPr>
          <p:cNvSpPr/>
          <p:nvPr/>
        </p:nvSpPr>
        <p:spPr bwMode="gray">
          <a:xfrm>
            <a:off x="4068147" y="1917069"/>
            <a:ext cx="3657600" cy="1628563"/>
          </a:xfrm>
          <a:prstGeom prst="frame">
            <a:avLst/>
          </a:prstGeom>
          <a:solidFill>
            <a:schemeClr val="accent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2933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608AE1-4109-D842-BC41-5EE4C34A2FDE}"/>
              </a:ext>
            </a:extLst>
          </p:cNvPr>
          <p:cNvSpPr>
            <a:spLocks noGrp="1"/>
          </p:cNvSpPr>
          <p:nvPr>
            <p:ph type="title"/>
          </p:nvPr>
        </p:nvSpPr>
        <p:spPr/>
        <p:txBody>
          <a:bodyPr/>
          <a:lstStyle/>
          <a:p>
            <a:r>
              <a:rPr lang="en-US" dirty="0"/>
              <a:t>Buildpack Assembly Process</a:t>
            </a:r>
          </a:p>
        </p:txBody>
      </p:sp>
      <p:sp>
        <p:nvSpPr>
          <p:cNvPr id="4" name="Content Placeholder 3">
            <a:extLst>
              <a:ext uri="{FF2B5EF4-FFF2-40B4-BE49-F238E27FC236}">
                <a16:creationId xmlns:a16="http://schemas.microsoft.com/office/drawing/2014/main" id="{A884B82B-863B-4540-9957-CEAAF7D12D63}"/>
              </a:ext>
            </a:extLst>
          </p:cNvPr>
          <p:cNvSpPr>
            <a:spLocks noGrp="1"/>
          </p:cNvSpPr>
          <p:nvPr>
            <p:ph idx="1"/>
          </p:nvPr>
        </p:nvSpPr>
        <p:spPr bwMode="gray">
          <a:prstGeom prst="rect">
            <a:avLst/>
          </a:prstGeom>
          <a:solidFill>
            <a:schemeClr val="bg1">
              <a:lumMod val="95000"/>
            </a:schemeClr>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b="1" kern="0" dirty="0">
                <a:ea typeface="Arial Unicode MS" pitchFamily="34" charset="-128"/>
                <a:cs typeface="Arial Unicode MS" pitchFamily="34" charset="-128"/>
              </a:rPr>
              <a:t>Isolated Execution  Environment (Container</a:t>
            </a:r>
            <a:r>
              <a:rPr lang="en-US" b="1" kern="0" noProof="0" dirty="0">
                <a:ea typeface="Arial Unicode MS" pitchFamily="34" charset="-128"/>
                <a:cs typeface="Arial Unicode MS" pitchFamily="34" charset="-128"/>
              </a:rPr>
              <a:t>)</a:t>
            </a:r>
            <a:endParaRPr kumimoji="0" lang="en-US" b="1"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 name="Content Placeholder 3">
            <a:extLst>
              <a:ext uri="{FF2B5EF4-FFF2-40B4-BE49-F238E27FC236}">
                <a16:creationId xmlns:a16="http://schemas.microsoft.com/office/drawing/2014/main" id="{94D161CD-716A-6942-BE00-82C0CC62E1AA}"/>
              </a:ext>
            </a:extLst>
          </p:cNvPr>
          <p:cNvSpPr txBox="1">
            <a:spLocks/>
          </p:cNvSpPr>
          <p:nvPr/>
        </p:nvSpPr>
        <p:spPr bwMode="gray">
          <a:xfrm>
            <a:off x="858416" y="2032274"/>
            <a:ext cx="10506270" cy="3995302"/>
          </a:xfrm>
          <a:prstGeom prst="rect">
            <a:avLst/>
          </a:prstGeom>
          <a:solidFill>
            <a:schemeClr val="bg1"/>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dirty="0">
                <a:ea typeface="Arial Unicode MS" pitchFamily="34" charset="-128"/>
                <a:cs typeface="Arial Unicode MS" pitchFamily="34" charset="-128"/>
              </a:rPr>
              <a:t>Python Runtime (</a:t>
            </a:r>
            <a:r>
              <a:rPr lang="en-US" b="1" kern="0" dirty="0" err="1">
                <a:ea typeface="Arial Unicode MS" pitchFamily="34" charset="-128"/>
                <a:cs typeface="Arial Unicode MS" pitchFamily="34" charset="-128"/>
              </a:rPr>
              <a:t>runtime.txt</a:t>
            </a:r>
            <a:r>
              <a:rPr lang="en-US" b="1" kern="0" dirty="0">
                <a:ea typeface="Arial Unicode MS" pitchFamily="34" charset="-128"/>
                <a:cs typeface="Arial Unicode MS" pitchFamily="34" charset="-128"/>
              </a:rPr>
              <a:t>)</a:t>
            </a:r>
          </a:p>
        </p:txBody>
      </p:sp>
      <p:sp>
        <p:nvSpPr>
          <p:cNvPr id="6" name="Content Placeholder 3">
            <a:extLst>
              <a:ext uri="{FF2B5EF4-FFF2-40B4-BE49-F238E27FC236}">
                <a16:creationId xmlns:a16="http://schemas.microsoft.com/office/drawing/2014/main" id="{102C4822-6D23-2E41-8AE1-1F2F9FB48FE2}"/>
              </a:ext>
            </a:extLst>
          </p:cNvPr>
          <p:cNvSpPr txBox="1">
            <a:spLocks/>
          </p:cNvSpPr>
          <p:nvPr/>
        </p:nvSpPr>
        <p:spPr bwMode="gray">
          <a:xfrm>
            <a:off x="1231641" y="2407298"/>
            <a:ext cx="9778482" cy="3209731"/>
          </a:xfrm>
          <a:prstGeom prst="rect">
            <a:avLst/>
          </a:prstGeom>
          <a:solidFill>
            <a:schemeClr val="bg1">
              <a:lumMod val="95000"/>
            </a:schemeClr>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dirty="0">
                <a:ea typeface="Arial Unicode MS" pitchFamily="34" charset="-128"/>
                <a:cs typeface="Arial Unicode MS" pitchFamily="34" charset="-128"/>
              </a:rPr>
              <a:t>Python Dependencies (Assembled with PIP)</a:t>
            </a:r>
          </a:p>
        </p:txBody>
      </p:sp>
      <p:sp>
        <p:nvSpPr>
          <p:cNvPr id="7" name="Content Placeholder 3">
            <a:extLst>
              <a:ext uri="{FF2B5EF4-FFF2-40B4-BE49-F238E27FC236}">
                <a16:creationId xmlns:a16="http://schemas.microsoft.com/office/drawing/2014/main" id="{B30F3E36-28EA-2145-9FAC-6AD2AB3CD912}"/>
              </a:ext>
            </a:extLst>
          </p:cNvPr>
          <p:cNvSpPr txBox="1">
            <a:spLocks/>
          </p:cNvSpPr>
          <p:nvPr/>
        </p:nvSpPr>
        <p:spPr bwMode="gray">
          <a:xfrm>
            <a:off x="1688905" y="2862698"/>
            <a:ext cx="8892009" cy="2306461"/>
          </a:xfrm>
          <a:prstGeom prst="rect">
            <a:avLst/>
          </a:prstGeom>
          <a:solidFill>
            <a:schemeClr val="bg1"/>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dirty="0">
                <a:ea typeface="Arial Unicode MS" pitchFamily="34" charset="-128"/>
                <a:cs typeface="Arial Unicode MS" pitchFamily="34" charset="-128"/>
              </a:rPr>
              <a:t>Python Web Server (Flask, SAP libs/drivers)</a:t>
            </a:r>
          </a:p>
        </p:txBody>
      </p:sp>
      <p:sp>
        <p:nvSpPr>
          <p:cNvPr id="8" name="Content Placeholder 3">
            <a:extLst>
              <a:ext uri="{FF2B5EF4-FFF2-40B4-BE49-F238E27FC236}">
                <a16:creationId xmlns:a16="http://schemas.microsoft.com/office/drawing/2014/main" id="{19E5AF1A-0D68-AD48-BDE4-34F68EF3FF16}"/>
              </a:ext>
            </a:extLst>
          </p:cNvPr>
          <p:cNvSpPr txBox="1">
            <a:spLocks/>
          </p:cNvSpPr>
          <p:nvPr/>
        </p:nvSpPr>
        <p:spPr bwMode="gray">
          <a:xfrm>
            <a:off x="2062130" y="3237723"/>
            <a:ext cx="8164221" cy="1576874"/>
          </a:xfrm>
          <a:prstGeom prst="rect">
            <a:avLst/>
          </a:prstGeom>
          <a:solidFill>
            <a:schemeClr val="bg1">
              <a:lumMod val="95000"/>
            </a:schemeClr>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dirty="0">
                <a:ea typeface="Arial Unicode MS" pitchFamily="34" charset="-128"/>
                <a:cs typeface="Arial Unicode MS" pitchFamily="34" charset="-128"/>
              </a:rPr>
              <a:t>Your Python Code</a:t>
            </a:r>
          </a:p>
        </p:txBody>
      </p:sp>
      <p:sp>
        <p:nvSpPr>
          <p:cNvPr id="12" name="TextBox 11">
            <a:extLst>
              <a:ext uri="{FF2B5EF4-FFF2-40B4-BE49-F238E27FC236}">
                <a16:creationId xmlns:a16="http://schemas.microsoft.com/office/drawing/2014/main" id="{BD11F492-F0B7-974E-8381-DD860C5C96EF}"/>
              </a:ext>
            </a:extLst>
          </p:cNvPr>
          <p:cNvSpPr txBox="1"/>
          <p:nvPr/>
        </p:nvSpPr>
        <p:spPr>
          <a:xfrm>
            <a:off x="3620278" y="3546631"/>
            <a:ext cx="3508310" cy="107721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b="1" kern="0" dirty="0">
                <a:latin typeface="Andale Mono" panose="020B0509000000000004" pitchFamily="49" charset="0"/>
                <a:ea typeface="Arial Unicode MS" pitchFamily="34" charset="-128"/>
                <a:cs typeface="Arial Unicode MS" pitchFamily="34" charset="-128"/>
              </a:rPr>
              <a:t>from flask import Flask</a:t>
            </a:r>
          </a:p>
          <a:p>
            <a:pPr fontAlgn="base">
              <a:spcBef>
                <a:spcPct val="50000"/>
              </a:spcBef>
              <a:spcAft>
                <a:spcPct val="0"/>
              </a:spcAft>
              <a:buClr>
                <a:srgbClr val="F0AB00"/>
              </a:buClr>
              <a:buSzPct val="80000"/>
            </a:pPr>
            <a:r>
              <a:rPr lang="en-US" sz="1000" b="1" kern="0" dirty="0">
                <a:latin typeface="Andale Mono" panose="020B0509000000000004" pitchFamily="49" charset="0"/>
                <a:ea typeface="Arial Unicode MS" pitchFamily="34" charset="-128"/>
                <a:cs typeface="Arial Unicode MS" pitchFamily="34" charset="-128"/>
              </a:rPr>
              <a:t>from flask import request</a:t>
            </a:r>
          </a:p>
          <a:p>
            <a:pPr fontAlgn="base">
              <a:spcBef>
                <a:spcPct val="50000"/>
              </a:spcBef>
              <a:spcAft>
                <a:spcPct val="0"/>
              </a:spcAft>
              <a:buClr>
                <a:srgbClr val="F0AB00"/>
              </a:buClr>
              <a:buSzPct val="80000"/>
            </a:pPr>
            <a:r>
              <a:rPr lang="en-US" sz="1000" b="1" kern="0" dirty="0">
                <a:latin typeface="Andale Mono" panose="020B0509000000000004" pitchFamily="49" charset="0"/>
                <a:ea typeface="Arial Unicode MS" pitchFamily="34" charset="-128"/>
                <a:cs typeface="Arial Unicode MS" pitchFamily="34" charset="-128"/>
              </a:rPr>
              <a:t>... your awesome python worker</a:t>
            </a:r>
          </a:p>
          <a:p>
            <a:pPr fontAlgn="base">
              <a:spcBef>
                <a:spcPct val="50000"/>
              </a:spcBef>
              <a:spcAft>
                <a:spcPct val="0"/>
              </a:spcAft>
              <a:buClr>
                <a:srgbClr val="F0AB00"/>
              </a:buClr>
              <a:buSzPct val="80000"/>
            </a:pPr>
            <a:r>
              <a:rPr lang="en-US" sz="1000" b="1" kern="0" dirty="0">
                <a:latin typeface="Andale Mono" panose="020B0509000000000004" pitchFamily="49" charset="0"/>
                <a:ea typeface="Arial Unicode MS" pitchFamily="34" charset="-128"/>
                <a:cs typeface="Arial Unicode MS" pitchFamily="34" charset="-128"/>
              </a:rPr>
              <a:t>If __name__ == ‘__main__’:</a:t>
            </a:r>
          </a:p>
          <a:p>
            <a:pPr fontAlgn="base">
              <a:spcBef>
                <a:spcPct val="50000"/>
              </a:spcBef>
              <a:spcAft>
                <a:spcPct val="0"/>
              </a:spcAft>
              <a:buClr>
                <a:srgbClr val="F0AB00"/>
              </a:buClr>
              <a:buSzPct val="80000"/>
            </a:pPr>
            <a:r>
              <a:rPr lang="en-US" sz="1000" b="1" kern="0" dirty="0">
                <a:latin typeface="Andale Mono" panose="020B0509000000000004" pitchFamily="49" charset="0"/>
                <a:ea typeface="Arial Unicode MS" pitchFamily="34" charset="-128"/>
                <a:cs typeface="Arial Unicode MS" pitchFamily="34" charset="-128"/>
              </a:rPr>
              <a:t>     </a:t>
            </a:r>
            <a:r>
              <a:rPr lang="en-US" sz="1000" b="1" kern="0" dirty="0" err="1">
                <a:latin typeface="Andale Mono" panose="020B0509000000000004" pitchFamily="49" charset="0"/>
                <a:ea typeface="Arial Unicode MS" pitchFamily="34" charset="-128"/>
                <a:cs typeface="Arial Unicode MS" pitchFamily="34" charset="-128"/>
              </a:rPr>
              <a:t>app.run</a:t>
            </a:r>
            <a:r>
              <a:rPr lang="en-US" sz="1000" b="1" kern="0" dirty="0">
                <a:latin typeface="Andale Mono" panose="020B0509000000000004" pitchFamily="49" charset="0"/>
                <a:ea typeface="Arial Unicode MS" pitchFamily="34" charset="-128"/>
                <a:cs typeface="Arial Unicode MS" pitchFamily="34" charset="-128"/>
              </a:rPr>
              <a:t>(host=‘0.0.0.0’, port=port)</a:t>
            </a:r>
          </a:p>
        </p:txBody>
      </p:sp>
    </p:spTree>
    <p:extLst>
      <p:ext uri="{BB962C8B-B14F-4D97-AF65-F5344CB8AC3E}">
        <p14:creationId xmlns:p14="http://schemas.microsoft.com/office/powerpoint/2010/main" val="391649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animBg="1"/>
      <p:bldP spid="6" grpId="0" animBg="1"/>
      <p:bldP spid="7" grpId="0" animBg="1"/>
      <p:bldP spid="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4BDE5E-9556-FD48-BB11-62299F147EA1}"/>
              </a:ext>
            </a:extLst>
          </p:cNvPr>
          <p:cNvSpPr>
            <a:spLocks noGrp="1"/>
          </p:cNvSpPr>
          <p:nvPr>
            <p:ph type="body" sz="quarter" idx="10"/>
          </p:nvPr>
        </p:nvSpPr>
        <p:spPr/>
        <p:txBody>
          <a:bodyPr/>
          <a:lstStyle/>
          <a:p>
            <a:r>
              <a:rPr lang="en-US" dirty="0"/>
              <a:t>Web IDE for SAP HANA</a:t>
            </a:r>
          </a:p>
          <a:p>
            <a:r>
              <a:rPr lang="en-US" dirty="0"/>
              <a:t>Putty SSH Client</a:t>
            </a:r>
          </a:p>
          <a:p>
            <a:r>
              <a:rPr lang="en-US" dirty="0"/>
              <a:t>Full Python Demo</a:t>
            </a:r>
          </a:p>
        </p:txBody>
      </p:sp>
      <p:sp>
        <p:nvSpPr>
          <p:cNvPr id="3" name="Title 2">
            <a:extLst>
              <a:ext uri="{FF2B5EF4-FFF2-40B4-BE49-F238E27FC236}">
                <a16:creationId xmlns:a16="http://schemas.microsoft.com/office/drawing/2014/main" id="{2226F8D3-BC6E-8E48-9F17-7EC0F73FBDD5}"/>
              </a:ext>
            </a:extLst>
          </p:cNvPr>
          <p:cNvSpPr>
            <a:spLocks noGrp="1"/>
          </p:cNvSpPr>
          <p:nvPr>
            <p:ph type="title"/>
          </p:nvPr>
        </p:nvSpPr>
        <p:spPr/>
        <p:txBody>
          <a:bodyPr/>
          <a:lstStyle/>
          <a:p>
            <a:r>
              <a:rPr lang="en-US" dirty="0"/>
              <a:t>Python Workshop Exercises</a:t>
            </a:r>
          </a:p>
        </p:txBody>
      </p:sp>
    </p:spTree>
    <p:extLst>
      <p:ext uri="{BB962C8B-B14F-4D97-AF65-F5344CB8AC3E}">
        <p14:creationId xmlns:p14="http://schemas.microsoft.com/office/powerpoint/2010/main" val="298596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gray">
          <a:xfrm>
            <a:off x="0" y="0"/>
            <a:ext cx="12195175" cy="3455576"/>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Rectangle 2"/>
          <p:cNvSpPr>
            <a:spLocks noChangeArrowheads="1"/>
          </p:cNvSpPr>
          <p:nvPr/>
        </p:nvSpPr>
        <p:spPr bwMode="gray">
          <a:xfrm>
            <a:off x="503238" y="1388043"/>
            <a:ext cx="8221662" cy="923330"/>
          </a:xfrm>
          <a:prstGeom prst="rect">
            <a:avLst/>
          </a:prstGeom>
          <a:noFill/>
          <a:ln w="12700">
            <a:noFill/>
            <a:miter lim="800000"/>
            <a:headEnd/>
            <a:tailEnd/>
          </a:ln>
          <a:effectLst/>
        </p:spPr>
        <p:txBody>
          <a:bodyPr lIns="35992" tIns="0" rIns="0" bIns="0">
            <a:spAutoFit/>
          </a:bodyPr>
          <a:lstStyle/>
          <a:p>
            <a:pPr>
              <a:spcBef>
                <a:spcPct val="75000"/>
              </a:spcBef>
              <a:buClr>
                <a:schemeClr val="tx1"/>
              </a:buClr>
            </a:pPr>
            <a:r>
              <a:rPr lang="en-US" sz="6000" b="1" spc="-20" dirty="0">
                <a:solidFill>
                  <a:schemeClr val="bg1"/>
                </a:solidFill>
              </a:rPr>
              <a:t>Demo</a:t>
            </a:r>
          </a:p>
        </p:txBody>
      </p:sp>
      <p:sp>
        <p:nvSpPr>
          <p:cNvPr id="18" name="Text Placeholder 2"/>
          <p:cNvSpPr txBox="1">
            <a:spLocks/>
          </p:cNvSpPr>
          <p:nvPr/>
        </p:nvSpPr>
        <p:spPr>
          <a:xfrm>
            <a:off x="504000" y="4111308"/>
            <a:ext cx="7055040" cy="1405572"/>
          </a:xfrm>
          <a:prstGeom prst="rect">
            <a:avLst/>
          </a:prstGeom>
        </p:spPr>
        <p:txBody>
          <a:bodyPr lIns="0" tIns="0" rIns="0" bIns="0"/>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Description text</a:t>
            </a:r>
          </a:p>
        </p:txBody>
      </p:sp>
      <p:pic>
        <p:nvPicPr>
          <p:cNvPr id="4" name="Picture 3"/>
          <p:cNvPicPr>
            <a:picLocks noChangeAspect="1"/>
          </p:cNvPicPr>
          <p:nvPr/>
        </p:nvPicPr>
        <p:blipFill>
          <a:blip r:embed="rId3"/>
          <a:stretch>
            <a:fillRect/>
          </a:stretch>
        </p:blipFill>
        <p:spPr>
          <a:xfrm>
            <a:off x="3325588" y="463708"/>
            <a:ext cx="2772000" cy="2772000"/>
          </a:xfrm>
          <a:prstGeom prst="rect">
            <a:avLst/>
          </a:prstGeom>
        </p:spPr>
      </p:pic>
    </p:spTree>
    <p:extLst>
      <p:ext uri="{BB962C8B-B14F-4D97-AF65-F5344CB8AC3E}">
        <p14:creationId xmlns:p14="http://schemas.microsoft.com/office/powerpoint/2010/main" val="3136765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4CBA4B-BCAD-44F3-99E2-FE3A6280C1F4}"/>
              </a:ext>
            </a:extLst>
          </p:cNvPr>
          <p:cNvPicPr>
            <a:picLocks noChangeAspect="1"/>
          </p:cNvPicPr>
          <p:nvPr/>
        </p:nvPicPr>
        <p:blipFill>
          <a:blip r:embed="rId3"/>
          <a:stretch>
            <a:fillRect/>
          </a:stretch>
        </p:blipFill>
        <p:spPr>
          <a:xfrm>
            <a:off x="5461014" y="1208598"/>
            <a:ext cx="6234127" cy="5140518"/>
          </a:xfrm>
          <a:prstGeom prst="rect">
            <a:avLst/>
          </a:prstGeom>
          <a:ln w="22225">
            <a:solidFill>
              <a:schemeClr val="tx2">
                <a:lumMod val="90000"/>
              </a:schemeClr>
            </a:solidFill>
          </a:ln>
        </p:spPr>
      </p:pic>
      <p:sp>
        <p:nvSpPr>
          <p:cNvPr id="10" name="Text Placeholder 11"/>
          <p:cNvSpPr txBox="1">
            <a:spLocks/>
          </p:cNvSpPr>
          <p:nvPr/>
        </p:nvSpPr>
        <p:spPr bwMode="gray">
          <a:xfrm>
            <a:off x="481013" y="1592263"/>
            <a:ext cx="5280395" cy="4230000"/>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600"/>
              </a:spcBef>
            </a:pPr>
            <a:r>
              <a:rPr lang="en-US" sz="1800" dirty="0"/>
              <a:t>Access replays of:</a:t>
            </a:r>
          </a:p>
          <a:p>
            <a:pPr lvl="1"/>
            <a:r>
              <a:rPr lang="en-US" sz="1600" dirty="0"/>
              <a:t>Keynotes</a:t>
            </a:r>
          </a:p>
          <a:p>
            <a:pPr lvl="1"/>
            <a:r>
              <a:rPr lang="en-US" sz="1600" dirty="0"/>
              <a:t>SAP TechEd live interviews </a:t>
            </a:r>
          </a:p>
          <a:p>
            <a:pPr lvl="1"/>
            <a:r>
              <a:rPr lang="en-US" sz="1600" dirty="0"/>
              <a:t>Selected lecture sessions</a:t>
            </a:r>
          </a:p>
          <a:p>
            <a:pPr>
              <a:spcBef>
                <a:spcPts val="1200"/>
              </a:spcBef>
            </a:pPr>
            <a:r>
              <a:rPr lang="en-US" sz="1800" u="sng" dirty="0">
                <a:hlinkClick r:id="rId4"/>
              </a:rPr>
              <a:t>http://sapteched.com/online</a:t>
            </a:r>
            <a:endParaRPr lang="en-US" sz="1800" dirty="0"/>
          </a:p>
          <a:p>
            <a:pPr>
              <a:spcBef>
                <a:spcPts val="4200"/>
              </a:spcBef>
            </a:pPr>
            <a:r>
              <a:rPr lang="en-US" sz="1800" dirty="0"/>
              <a:t>Continue your </a:t>
            </a:r>
            <a:r>
              <a:rPr lang="en-US" sz="1800" dirty="0">
                <a:solidFill>
                  <a:schemeClr val="accent1"/>
                </a:solidFill>
              </a:rPr>
              <a:t>SAP TechEd </a:t>
            </a:r>
            <a:r>
              <a:rPr lang="en-US" sz="1800" dirty="0"/>
              <a:t>discussion</a:t>
            </a:r>
            <a:r>
              <a:rPr lang="en-US" sz="1800" dirty="0">
                <a:solidFill>
                  <a:schemeClr val="accent1"/>
                </a:solidFill>
              </a:rPr>
              <a:t> </a:t>
            </a:r>
            <a:r>
              <a:rPr lang="en-US" sz="1800" dirty="0"/>
              <a:t>after</a:t>
            </a:r>
            <a:br>
              <a:rPr lang="en-US" sz="1800" dirty="0"/>
            </a:br>
            <a:r>
              <a:rPr lang="en-US" sz="1800" dirty="0"/>
              <a:t>the event within </a:t>
            </a:r>
            <a:r>
              <a:rPr lang="en-US" sz="1800" dirty="0">
                <a:solidFill>
                  <a:schemeClr val="accent1"/>
                </a:solidFill>
              </a:rPr>
              <a:t>SAP Community</a:t>
            </a:r>
            <a:r>
              <a:rPr lang="en-US" sz="1800" dirty="0"/>
              <a:t>:</a:t>
            </a:r>
          </a:p>
          <a:p>
            <a:pPr lvl="1"/>
            <a:r>
              <a:rPr lang="en-US" sz="1600" dirty="0"/>
              <a:t>Read and reply to blog posts</a:t>
            </a:r>
          </a:p>
          <a:p>
            <a:pPr lvl="1"/>
            <a:r>
              <a:rPr lang="en-US" sz="1600" dirty="0"/>
              <a:t>Ask your questions</a:t>
            </a:r>
          </a:p>
          <a:p>
            <a:pPr lvl="1"/>
            <a:r>
              <a:rPr lang="en-US" sz="1600" dirty="0"/>
              <a:t>Join conversations</a:t>
            </a:r>
          </a:p>
          <a:p>
            <a:pPr>
              <a:spcBef>
                <a:spcPts val="1200"/>
              </a:spcBef>
            </a:pPr>
            <a:r>
              <a:rPr lang="en-US" sz="1800" u="sng" dirty="0">
                <a:hlinkClick r:id="rId5"/>
              </a:rPr>
              <a:t>sap.com/community</a:t>
            </a:r>
            <a:endParaRPr lang="en-US" sz="1800" u="sng" dirty="0"/>
          </a:p>
          <a:p>
            <a:pPr>
              <a:spcBef>
                <a:spcPts val="1200"/>
              </a:spcBef>
            </a:pPr>
            <a:r>
              <a:rPr lang="en-US" sz="1800" dirty="0"/>
              <a:t>See all </a:t>
            </a:r>
            <a:r>
              <a:rPr lang="en-US" sz="1800" u="sng" dirty="0">
                <a:hlinkClick r:id="rId6"/>
              </a:rPr>
              <a:t>SAP TechEd blog posts</a:t>
            </a:r>
            <a:endParaRPr lang="en-US" sz="1800" dirty="0"/>
          </a:p>
          <a:p>
            <a:endParaRPr lang="en-US" dirty="0"/>
          </a:p>
        </p:txBody>
      </p:sp>
      <p:sp>
        <p:nvSpPr>
          <p:cNvPr id="13" name="Title 2"/>
          <p:cNvSpPr>
            <a:spLocks noGrp="1"/>
          </p:cNvSpPr>
          <p:nvPr>
            <p:ph type="title"/>
          </p:nvPr>
        </p:nvSpPr>
        <p:spPr/>
        <p:txBody>
          <a:bodyPr/>
          <a:lstStyle/>
          <a:p>
            <a:r>
              <a:rPr lang="en-US" dirty="0"/>
              <a:t>SAP TechEd online / SAP Community</a:t>
            </a:r>
          </a:p>
        </p:txBody>
      </p:sp>
      <p:sp>
        <p:nvSpPr>
          <p:cNvPr id="7" name="Rectangle 6">
            <a:extLst>
              <a:ext uri="{FF2B5EF4-FFF2-40B4-BE49-F238E27FC236}">
                <a16:creationId xmlns:a16="http://schemas.microsoft.com/office/drawing/2014/main" id="{A0BCA03C-4565-497A-8531-6622B555E475}"/>
              </a:ext>
            </a:extLst>
          </p:cNvPr>
          <p:cNvSpPr/>
          <p:nvPr/>
        </p:nvSpPr>
        <p:spPr bwMode="gray">
          <a:xfrm>
            <a:off x="-1" y="0"/>
            <a:ext cx="7776000" cy="257369"/>
          </a:xfrm>
          <a:prstGeom prst="rect">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2000" tIns="36000" rIns="72000" bIns="36000" rtlCol="0" anchor="ctr">
            <a:spAutoFit/>
          </a:bodyPr>
          <a:lstStyle/>
          <a:p>
            <a:pPr fontAlgn="base">
              <a:spcBef>
                <a:spcPct val="50000"/>
              </a:spcBef>
              <a:spcAft>
                <a:spcPct val="0"/>
              </a:spcAft>
              <a:buClr>
                <a:srgbClr val="F0AB00"/>
              </a:buClr>
              <a:buSzPct val="80000"/>
            </a:pPr>
            <a:r>
              <a:rPr lang="en-US" sz="1200" b="1" kern="0" dirty="0">
                <a:solidFill>
                  <a:schemeClr val="bg1"/>
                </a:solidFill>
                <a:ea typeface="Arial Unicode MS" pitchFamily="34" charset="-128"/>
                <a:cs typeface="Arial Unicode MS" pitchFamily="34" charset="-128"/>
                <a:sym typeface="Arial"/>
              </a:rPr>
              <a:t>NOTE: </a:t>
            </a:r>
            <a:r>
              <a:rPr lang="en-US" sz="1200" kern="0" dirty="0">
                <a:solidFill>
                  <a:schemeClr val="bg1"/>
                </a:solidFill>
                <a:ea typeface="Arial Unicode MS" pitchFamily="34" charset="-128"/>
                <a:cs typeface="Arial Unicode MS" pitchFamily="34" charset="-128"/>
                <a:sym typeface="Arial"/>
              </a:rPr>
              <a:t>Delete the red stickers when finished. </a:t>
            </a:r>
            <a:r>
              <a:rPr lang="en-US" sz="1200" kern="0" dirty="0">
                <a:solidFill>
                  <a:schemeClr val="bg1"/>
                </a:solidFill>
                <a:ea typeface="Arial Unicode MS" pitchFamily="34" charset="-128"/>
                <a:cs typeface="Arial Unicode MS" pitchFamily="34" charset="-128"/>
              </a:rPr>
              <a:t>This slide is </a:t>
            </a:r>
            <a:r>
              <a:rPr lang="en-US" sz="1200" b="1" kern="0" dirty="0">
                <a:solidFill>
                  <a:schemeClr val="bg1"/>
                </a:solidFill>
                <a:ea typeface="Arial Unicode MS" pitchFamily="34" charset="-128"/>
                <a:cs typeface="Arial Unicode MS" pitchFamily="34" charset="-128"/>
              </a:rPr>
              <a:t>MANDATORY</a:t>
            </a:r>
            <a:r>
              <a:rPr lang="en-US" sz="1200" kern="0" dirty="0">
                <a:solidFill>
                  <a:schemeClr val="bg1"/>
                </a:solidFill>
                <a:ea typeface="Arial Unicode MS" pitchFamily="34" charset="-128"/>
                <a:cs typeface="Arial Unicode MS" pitchFamily="34" charset="-128"/>
              </a:rPr>
              <a:t> and </a:t>
            </a:r>
            <a:r>
              <a:rPr lang="en-US" sz="1200" b="1" kern="0" dirty="0">
                <a:solidFill>
                  <a:schemeClr val="bg1"/>
                </a:solidFill>
                <a:ea typeface="Arial Unicode MS" pitchFamily="34" charset="-128"/>
                <a:cs typeface="Arial Unicode MS" pitchFamily="34" charset="-128"/>
              </a:rPr>
              <a:t>MUST</a:t>
            </a:r>
            <a:r>
              <a:rPr lang="en-US" sz="1200" kern="0" dirty="0">
                <a:solidFill>
                  <a:schemeClr val="bg1"/>
                </a:solidFill>
                <a:ea typeface="Arial Unicode MS" pitchFamily="34" charset="-128"/>
                <a:cs typeface="Arial Unicode MS" pitchFamily="34" charset="-128"/>
              </a:rPr>
              <a:t> exist in your presentation.</a:t>
            </a:r>
            <a:endParaRPr lang="en-US" sz="1200" kern="0" dirty="0">
              <a:solidFill>
                <a:schemeClr val="bg1"/>
              </a:solidFill>
              <a:ea typeface="Arial Unicode MS" pitchFamily="34" charset="-128"/>
              <a:cs typeface="Arial Unicode MS" pitchFamily="34" charset="-128"/>
              <a:sym typeface="Arial"/>
            </a:endParaRPr>
          </a:p>
        </p:txBody>
      </p:sp>
    </p:spTree>
    <p:extLst>
      <p:ext uri="{BB962C8B-B14F-4D97-AF65-F5344CB8AC3E}">
        <p14:creationId xmlns:p14="http://schemas.microsoft.com/office/powerpoint/2010/main" val="1894738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bwMode="gray">
          <a:xfrm>
            <a:off x="504001" y="504000"/>
            <a:ext cx="11186476" cy="369332"/>
          </a:xfrm>
        </p:spPr>
        <p:txBody>
          <a:bodyPr/>
          <a:lstStyle/>
          <a:p>
            <a:r>
              <a:rPr lang="en-US" dirty="0">
                <a:solidFill>
                  <a:schemeClr val="tx1"/>
                </a:solidFill>
              </a:rPr>
              <a:t>Further information</a:t>
            </a:r>
          </a:p>
        </p:txBody>
      </p:sp>
      <p:graphicFrame>
        <p:nvGraphicFramePr>
          <p:cNvPr id="11" name="Table 10"/>
          <p:cNvGraphicFramePr>
            <a:graphicFrameLocks noGrp="1"/>
          </p:cNvGraphicFramePr>
          <p:nvPr>
            <p:extLst>
              <p:ext uri="{D42A27DB-BD31-4B8C-83A1-F6EECF244321}">
                <p14:modId xmlns:p14="http://schemas.microsoft.com/office/powerpoint/2010/main" val="57561438"/>
              </p:ext>
            </p:extLst>
          </p:nvPr>
        </p:nvGraphicFramePr>
        <p:xfrm>
          <a:off x="503237" y="1628775"/>
          <a:ext cx="11187239" cy="4155309"/>
        </p:xfrm>
        <a:graphic>
          <a:graphicData uri="http://schemas.openxmlformats.org/drawingml/2006/table">
            <a:tbl>
              <a:tblPr firstRow="1" bandRow="1">
                <a:tableStyleId>{2D5ABB26-0587-4C30-8999-92F81FD0307C}</a:tableStyleId>
              </a:tblPr>
              <a:tblGrid>
                <a:gridCol w="11187239">
                  <a:extLst>
                    <a:ext uri="{9D8B030D-6E8A-4147-A177-3AD203B41FA5}">
                      <a16:colId xmlns:a16="http://schemas.microsoft.com/office/drawing/2014/main" val="20000"/>
                    </a:ext>
                  </a:extLst>
                </a:gridCol>
              </a:tblGrid>
              <a:tr h="34582">
                <a:tc>
                  <a:txBody>
                    <a:bodyPr/>
                    <a:lstStyle/>
                    <a:p>
                      <a:pPr marL="0" algn="l" defTabSz="1088776" rtl="0" eaLnBrk="1" latinLnBrk="0" hangingPunct="1">
                        <a:spcBef>
                          <a:spcPts val="0"/>
                        </a:spcBef>
                        <a:buClr>
                          <a:srgbClr val="F48B00"/>
                        </a:buClr>
                      </a:pPr>
                      <a:r>
                        <a:rPr lang="en-US" sz="1600" b="1" kern="1200" dirty="0">
                          <a:solidFill>
                            <a:schemeClr val="tx1"/>
                          </a:solidFill>
                          <a:latin typeface="+mn-lt"/>
                          <a:ea typeface="+mn-ea"/>
                          <a:cs typeface="+mn-cs"/>
                        </a:rPr>
                        <a:t>Related SAP TechEd content journeys</a:t>
                      </a:r>
                    </a:p>
                  </a:txBody>
                  <a:tcPr marL="0" marR="0" marT="0" marB="0">
                    <a:noFill/>
                  </a:tcPr>
                </a:tc>
                <a:extLst>
                  <a:ext uri="{0D108BD9-81ED-4DB2-BD59-A6C34878D82A}">
                    <a16:rowId xmlns:a16="http://schemas.microsoft.com/office/drawing/2014/main" val="10000"/>
                  </a:ext>
                </a:extLst>
              </a:tr>
              <a:tr h="267593">
                <a:tc>
                  <a:txBody>
                    <a:bodyPr/>
                    <a:lstStyle/>
                    <a:p>
                      <a:pPr>
                        <a:spcBef>
                          <a:spcPts val="0"/>
                        </a:spcBef>
                        <a:spcAft>
                          <a:spcPts val="0"/>
                        </a:spcAft>
                        <a:buClr>
                          <a:srgbClr val="F48B00"/>
                        </a:buClr>
                      </a:pPr>
                      <a:r>
                        <a:rPr lang="en-US" sz="1400" dirty="0">
                          <a:solidFill>
                            <a:schemeClr val="tx1"/>
                          </a:solidFill>
                        </a:rPr>
                        <a:t>&lt;YYY1&gt;</a:t>
                      </a:r>
                      <a:r>
                        <a:rPr lang="en-US" sz="1400" baseline="0" dirty="0">
                          <a:solidFill>
                            <a:schemeClr val="tx1"/>
                          </a:solidFill>
                        </a:rPr>
                        <a:t> – &lt;journey title&gt;</a:t>
                      </a:r>
                    </a:p>
                    <a:p>
                      <a:pPr>
                        <a:spcBef>
                          <a:spcPts val="0"/>
                        </a:spcBef>
                        <a:spcAft>
                          <a:spcPts val="0"/>
                        </a:spcAft>
                        <a:buClr>
                          <a:srgbClr val="F48B00"/>
                        </a:buClr>
                      </a:pPr>
                      <a:r>
                        <a:rPr lang="en-US" sz="1400" baseline="0" dirty="0">
                          <a:solidFill>
                            <a:schemeClr val="tx1"/>
                          </a:solidFill>
                        </a:rPr>
                        <a:t>….</a:t>
                      </a:r>
                    </a:p>
                  </a:txBody>
                  <a:tcPr marL="0" marR="0" marT="71983" marB="107975">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algn="l" defTabSz="1088776" rtl="0" eaLnBrk="1" latinLnBrk="0" hangingPunct="1">
                        <a:spcBef>
                          <a:spcPts val="0"/>
                        </a:spcBef>
                        <a:buClr>
                          <a:srgbClr val="F48B00"/>
                        </a:buClr>
                      </a:pPr>
                      <a:r>
                        <a:rPr lang="en-US" sz="1600" b="1" kern="1200" dirty="0">
                          <a:solidFill>
                            <a:schemeClr val="tx1"/>
                          </a:solidFill>
                          <a:latin typeface="+mn-lt"/>
                          <a:ea typeface="+mn-ea"/>
                          <a:cs typeface="+mn-cs"/>
                        </a:rPr>
                        <a:t>Related SAP TechEd sessions</a:t>
                      </a:r>
                    </a:p>
                  </a:txBody>
                  <a:tcPr marL="0" marR="0" marT="143967"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spcBef>
                          <a:spcPts val="0"/>
                        </a:spcBef>
                        <a:spcAft>
                          <a:spcPts val="0"/>
                        </a:spcAft>
                        <a:buClr>
                          <a:srgbClr val="F48B00"/>
                        </a:buClr>
                      </a:pPr>
                      <a:r>
                        <a:rPr lang="en-US" sz="1400" dirty="0">
                          <a:solidFill>
                            <a:schemeClr val="tx1"/>
                          </a:solidFill>
                        </a:rPr>
                        <a:t>&lt;XXX111&gt;</a:t>
                      </a:r>
                      <a:r>
                        <a:rPr lang="en-US" sz="1400" baseline="0" dirty="0">
                          <a:solidFill>
                            <a:schemeClr val="tx1"/>
                          </a:solidFill>
                        </a:rPr>
                        <a:t> – &lt;session title&gt;</a:t>
                      </a:r>
                    </a:p>
                    <a:p>
                      <a:pPr>
                        <a:spcBef>
                          <a:spcPts val="0"/>
                        </a:spcBef>
                        <a:spcAft>
                          <a:spcPts val="0"/>
                        </a:spcAft>
                        <a:buClr>
                          <a:srgbClr val="F48B00"/>
                        </a:buClr>
                      </a:pPr>
                      <a:r>
                        <a:rPr lang="en-US" sz="1400" baseline="0" dirty="0">
                          <a:solidFill>
                            <a:schemeClr val="tx1"/>
                          </a:solidFill>
                        </a:rPr>
                        <a:t>….</a:t>
                      </a:r>
                    </a:p>
                    <a:p>
                      <a:pPr marL="0" marR="0" indent="0" algn="l" defTabSz="1088776" rtl="0" eaLnBrk="1" fontAlgn="auto" latinLnBrk="0" hangingPunct="1">
                        <a:lnSpc>
                          <a:spcPct val="100000"/>
                        </a:lnSpc>
                        <a:spcBef>
                          <a:spcPts val="0"/>
                        </a:spcBef>
                        <a:spcAft>
                          <a:spcPts val="0"/>
                        </a:spcAft>
                        <a:buClr>
                          <a:srgbClr val="F48B00"/>
                        </a:buClr>
                        <a:buSzTx/>
                        <a:buFontTx/>
                        <a:buNone/>
                        <a:tabLst/>
                        <a:defRPr/>
                      </a:pPr>
                      <a:r>
                        <a:rPr lang="en-US" sz="1400" baseline="0" dirty="0">
                          <a:solidFill>
                            <a:schemeClr val="tx1"/>
                          </a:solidFill>
                        </a:rPr>
                        <a:t>….</a:t>
                      </a:r>
                      <a:endParaRPr lang="en-US" sz="1400" dirty="0">
                        <a:solidFill>
                          <a:schemeClr val="tx1"/>
                        </a:solidFill>
                      </a:endParaRPr>
                    </a:p>
                    <a:p>
                      <a:pPr marL="0" marR="0" indent="0" algn="l" defTabSz="1088776" rtl="0" eaLnBrk="1" fontAlgn="auto" latinLnBrk="0" hangingPunct="1">
                        <a:lnSpc>
                          <a:spcPct val="100000"/>
                        </a:lnSpc>
                        <a:spcBef>
                          <a:spcPts val="0"/>
                        </a:spcBef>
                        <a:spcAft>
                          <a:spcPts val="0"/>
                        </a:spcAft>
                        <a:buClr>
                          <a:srgbClr val="F48B00"/>
                        </a:buClr>
                        <a:buSzTx/>
                        <a:buFontTx/>
                        <a:buNone/>
                        <a:tabLst/>
                        <a:defRPr/>
                      </a:pPr>
                      <a:r>
                        <a:rPr lang="en-US" sz="1400" baseline="0" dirty="0">
                          <a:solidFill>
                            <a:schemeClr val="tx1"/>
                          </a:solidFill>
                        </a:rPr>
                        <a:t>….</a:t>
                      </a:r>
                      <a:endParaRPr lang="en-US" sz="1400" dirty="0">
                        <a:solidFill>
                          <a:schemeClr val="tx1"/>
                        </a:solidFill>
                      </a:endParaRPr>
                    </a:p>
                  </a:txBody>
                  <a:tcPr marL="0" marR="0" marT="71983" marB="143967">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0" algn="l" defTabSz="1088776" rtl="0" eaLnBrk="1" latinLnBrk="0" hangingPunct="1">
                        <a:spcBef>
                          <a:spcPts val="0"/>
                        </a:spcBef>
                        <a:buClr>
                          <a:srgbClr val="F48B00"/>
                        </a:buClr>
                      </a:pPr>
                      <a:r>
                        <a:rPr lang="en-US" sz="1600" b="1" kern="1200" dirty="0">
                          <a:solidFill>
                            <a:schemeClr val="tx1"/>
                          </a:solidFill>
                          <a:latin typeface="+mn-lt"/>
                          <a:ea typeface="+mn-ea"/>
                          <a:cs typeface="+mn-cs"/>
                        </a:rPr>
                        <a:t>Public</a:t>
                      </a:r>
                      <a:r>
                        <a:rPr lang="en-US" sz="1600" b="1" kern="1200" baseline="0" dirty="0">
                          <a:solidFill>
                            <a:schemeClr val="tx1"/>
                          </a:solidFill>
                          <a:latin typeface="+mn-lt"/>
                          <a:ea typeface="+mn-ea"/>
                          <a:cs typeface="+mn-cs"/>
                        </a:rPr>
                        <a:t> SAP </a:t>
                      </a:r>
                      <a:r>
                        <a:rPr lang="en-US" sz="1600" b="1" kern="1200" dirty="0">
                          <a:solidFill>
                            <a:schemeClr val="tx1"/>
                          </a:solidFill>
                          <a:latin typeface="+mn-lt"/>
                          <a:ea typeface="+mn-ea"/>
                          <a:cs typeface="+mn-cs"/>
                        </a:rPr>
                        <a:t>Web sites</a:t>
                      </a:r>
                    </a:p>
                  </a:txBody>
                  <a:tcPr marL="0" marR="0" marT="143967"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spcBef>
                          <a:spcPts val="0"/>
                        </a:spcBef>
                        <a:spcAft>
                          <a:spcPts val="0"/>
                        </a:spcAft>
                        <a:buClr>
                          <a:srgbClr val="F48B00"/>
                        </a:buClr>
                      </a:pPr>
                      <a:r>
                        <a:rPr lang="en-US" sz="1400" kern="1200" baseline="0" dirty="0">
                          <a:solidFill>
                            <a:schemeClr val="tx1"/>
                          </a:solidFill>
                          <a:latin typeface="+mn-lt"/>
                          <a:ea typeface="+mn-ea"/>
                          <a:cs typeface="+mn-cs"/>
                        </a:rPr>
                        <a:t>SAP Community: </a:t>
                      </a:r>
                      <a:r>
                        <a:rPr lang="en-US" sz="1400" dirty="0">
                          <a:solidFill>
                            <a:schemeClr val="tx1"/>
                          </a:solidFill>
                          <a:hlinkClick r:id="rId3"/>
                        </a:rPr>
                        <a:t>www.sap.com/community</a:t>
                      </a:r>
                      <a:endParaRPr lang="en-US" sz="1400" dirty="0">
                        <a:solidFill>
                          <a:schemeClr val="tx1"/>
                        </a:solidFill>
                      </a:endParaRPr>
                    </a:p>
                    <a:p>
                      <a:pPr>
                        <a:spcBef>
                          <a:spcPts val="0"/>
                        </a:spcBef>
                        <a:spcAft>
                          <a:spcPts val="0"/>
                        </a:spcAft>
                        <a:buClr>
                          <a:srgbClr val="F48B00"/>
                        </a:buClr>
                      </a:pPr>
                      <a:r>
                        <a:rPr lang="en-US" sz="1400" dirty="0">
                          <a:solidFill>
                            <a:schemeClr val="tx1"/>
                          </a:solidFill>
                        </a:rPr>
                        <a:t>SAP products: </a:t>
                      </a:r>
                      <a:r>
                        <a:rPr lang="en-US" sz="1400" dirty="0">
                          <a:solidFill>
                            <a:schemeClr val="tx1"/>
                          </a:solidFill>
                          <a:hlinkClick r:id="rId4"/>
                        </a:rPr>
                        <a:t>www.sap.com/products</a:t>
                      </a:r>
                      <a:endParaRPr lang="en-US" sz="1400" dirty="0">
                        <a:solidFill>
                          <a:schemeClr val="tx1"/>
                        </a:solidFill>
                      </a:endParaRPr>
                    </a:p>
                  </a:txBody>
                  <a:tcPr marL="0" marR="0" marT="71983" marB="143967">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marL="0" algn="l" defTabSz="1088776" rtl="0" eaLnBrk="1" latinLnBrk="0" hangingPunct="1">
                        <a:spcBef>
                          <a:spcPts val="0"/>
                        </a:spcBef>
                        <a:buClr>
                          <a:srgbClr val="F48B00"/>
                        </a:buClr>
                      </a:pPr>
                      <a:r>
                        <a:rPr lang="en-US" sz="1600" b="1" kern="1200" dirty="0">
                          <a:solidFill>
                            <a:schemeClr val="tx1"/>
                          </a:solidFill>
                          <a:latin typeface="+mn-lt"/>
                          <a:ea typeface="+mn-ea"/>
                          <a:cs typeface="+mn-cs"/>
                        </a:rPr>
                        <a:t>SAP training and certification opportunities</a:t>
                      </a:r>
                    </a:p>
                  </a:txBody>
                  <a:tcPr marL="0" marR="0" marT="143967"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marL="0" marR="0" lvl="0" indent="0" algn="l" defTabSz="1088776" rtl="0" eaLnBrk="1" fontAlgn="auto" latinLnBrk="0" hangingPunct="1">
                        <a:lnSpc>
                          <a:spcPct val="100000"/>
                        </a:lnSpc>
                        <a:spcBef>
                          <a:spcPts val="0"/>
                        </a:spcBef>
                        <a:spcAft>
                          <a:spcPts val="0"/>
                        </a:spcAft>
                        <a:buClr>
                          <a:srgbClr val="F48B00"/>
                        </a:buClr>
                        <a:buSzTx/>
                        <a:buFontTx/>
                        <a:buNone/>
                        <a:tabLst/>
                        <a:defRPr/>
                      </a:pPr>
                      <a:r>
                        <a:rPr lang="en-US" sz="1400" dirty="0">
                          <a:hlinkClick r:id="rId5"/>
                        </a:rPr>
                        <a:t>www.sap.com/education</a:t>
                      </a:r>
                      <a:endParaRPr lang="en-US" sz="1400" dirty="0"/>
                    </a:p>
                  </a:txBody>
                  <a:tcPr marL="0" marR="0" marT="71983" marB="143967">
                    <a:lnT w="9525" cap="flat" cmpd="sng" algn="ctr">
                      <a:no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9" name="Rectangle 8"/>
          <p:cNvSpPr/>
          <p:nvPr/>
        </p:nvSpPr>
        <p:spPr bwMode="gray">
          <a:xfrm>
            <a:off x="5682343" y="2666996"/>
            <a:ext cx="6008007" cy="442019"/>
          </a:xfrm>
          <a:prstGeom prst="rect">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1983" tIns="35992" rIns="71983" bIns="35992" rtlCol="0" anchor="ctr">
            <a:spAutoFit/>
          </a:bodyPr>
          <a:lstStyle/>
          <a:p>
            <a:pPr fontAlgn="base">
              <a:spcAft>
                <a:spcPct val="0"/>
              </a:spcAft>
              <a:buClr>
                <a:srgbClr val="F0AB00"/>
              </a:buClr>
              <a:buSzPct val="80000"/>
            </a:pPr>
            <a:r>
              <a:rPr lang="en-US" sz="1200" kern="0" dirty="0">
                <a:solidFill>
                  <a:schemeClr val="bg1"/>
                </a:solidFill>
                <a:ea typeface="Arial Unicode MS" pitchFamily="34" charset="-128"/>
                <a:cs typeface="Arial Unicode MS" pitchFamily="34" charset="-128"/>
                <a:sym typeface="Arial"/>
              </a:rPr>
              <a:t>Please specify the most important related SAP TechEd sessions (3 to 5 max) here. </a:t>
            </a:r>
            <a:br>
              <a:rPr lang="en-US" sz="1200" kern="0" dirty="0">
                <a:solidFill>
                  <a:schemeClr val="bg1"/>
                </a:solidFill>
                <a:ea typeface="Arial Unicode MS" pitchFamily="34" charset="-128"/>
                <a:cs typeface="Arial Unicode MS" pitchFamily="34" charset="-128"/>
                <a:sym typeface="Arial"/>
              </a:rPr>
            </a:br>
            <a:r>
              <a:rPr lang="en-US" sz="1200" kern="0" dirty="0">
                <a:solidFill>
                  <a:schemeClr val="bg1"/>
                </a:solidFill>
                <a:ea typeface="Arial Unicode MS" pitchFamily="34" charset="-128"/>
                <a:cs typeface="Arial Unicode MS" pitchFamily="34" charset="-128"/>
                <a:sym typeface="Arial"/>
              </a:rPr>
              <a:t>Attendees can find more related sessions by displaying the respective content journey.</a:t>
            </a:r>
          </a:p>
        </p:txBody>
      </p:sp>
      <p:sp>
        <p:nvSpPr>
          <p:cNvPr id="10" name="Rectangle 9"/>
          <p:cNvSpPr/>
          <p:nvPr/>
        </p:nvSpPr>
        <p:spPr bwMode="gray">
          <a:xfrm>
            <a:off x="5682343" y="4117197"/>
            <a:ext cx="6008007" cy="442019"/>
          </a:xfrm>
          <a:prstGeom prst="rect">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1983" tIns="35992" rIns="71983" bIns="35992" rtlCol="0" anchor="ctr">
            <a:spAutoFit/>
          </a:bodyPr>
          <a:lstStyle/>
          <a:p>
            <a:pPr fontAlgn="base">
              <a:spcAft>
                <a:spcPct val="0"/>
              </a:spcAft>
              <a:buClr>
                <a:srgbClr val="F0AB00"/>
              </a:buClr>
              <a:buSzPct val="80000"/>
            </a:pPr>
            <a:r>
              <a:rPr lang="en-US" sz="1200" kern="0" dirty="0">
                <a:solidFill>
                  <a:schemeClr val="bg1"/>
                </a:solidFill>
                <a:ea typeface="Arial Unicode MS" pitchFamily="34" charset="-128"/>
                <a:cs typeface="Arial Unicode MS" pitchFamily="34" charset="-128"/>
                <a:sym typeface="Arial"/>
              </a:rPr>
              <a:t>Please specify relevant spaces on SAP Community or pages on sap.com related to the session topic.</a:t>
            </a:r>
          </a:p>
        </p:txBody>
      </p:sp>
      <p:sp>
        <p:nvSpPr>
          <p:cNvPr id="16" name="Rectangle 15"/>
          <p:cNvSpPr/>
          <p:nvPr/>
        </p:nvSpPr>
        <p:spPr bwMode="gray">
          <a:xfrm>
            <a:off x="5682343" y="5150710"/>
            <a:ext cx="6008007" cy="442019"/>
          </a:xfrm>
          <a:prstGeom prst="rect">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1983" tIns="35992" rIns="71983" bIns="35992" rtlCol="0" anchor="ctr">
            <a:spAutoFit/>
          </a:bodyPr>
          <a:lstStyle/>
          <a:p>
            <a:pPr fontAlgn="base">
              <a:spcAft>
                <a:spcPct val="0"/>
              </a:spcAft>
              <a:buClr>
                <a:srgbClr val="F0AB00"/>
              </a:buClr>
              <a:buSzPct val="80000"/>
            </a:pPr>
            <a:r>
              <a:rPr lang="en-US" sz="1200" kern="0" dirty="0">
                <a:solidFill>
                  <a:schemeClr val="bg1"/>
                </a:solidFill>
                <a:ea typeface="Arial Unicode MS" pitchFamily="34" charset="-128"/>
                <a:cs typeface="Arial Unicode MS" pitchFamily="34" charset="-128"/>
                <a:sym typeface="Arial"/>
              </a:rPr>
              <a:t>Please mention relevant related SAP certification and training courses (including those available on the openSAP platform) and learning journeys.</a:t>
            </a:r>
          </a:p>
        </p:txBody>
      </p:sp>
      <p:sp>
        <p:nvSpPr>
          <p:cNvPr id="15" name="Rectangle 14">
            <a:extLst>
              <a:ext uri="{FF2B5EF4-FFF2-40B4-BE49-F238E27FC236}">
                <a16:creationId xmlns:a16="http://schemas.microsoft.com/office/drawing/2014/main" id="{92BBD9D0-A117-4CCA-BDE4-5BF384E236C3}"/>
              </a:ext>
            </a:extLst>
          </p:cNvPr>
          <p:cNvSpPr/>
          <p:nvPr/>
        </p:nvSpPr>
        <p:spPr bwMode="gray">
          <a:xfrm>
            <a:off x="5682343" y="1666141"/>
            <a:ext cx="6008007" cy="442019"/>
          </a:xfrm>
          <a:prstGeom prst="rect">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1983" tIns="35992" rIns="71983" bIns="35992" rtlCol="0" anchor="ctr">
            <a:spAutoFit/>
          </a:bodyPr>
          <a:lstStyle/>
          <a:p>
            <a:pPr fontAlgn="base">
              <a:spcAft>
                <a:spcPct val="0"/>
              </a:spcAft>
              <a:buClr>
                <a:srgbClr val="F0AB00"/>
              </a:buClr>
              <a:buSzPct val="80000"/>
            </a:pPr>
            <a:r>
              <a:rPr lang="en-US" sz="1200" kern="0" dirty="0">
                <a:solidFill>
                  <a:schemeClr val="bg1"/>
                </a:solidFill>
                <a:ea typeface="Arial Unicode MS" pitchFamily="34" charset="-128"/>
                <a:cs typeface="Arial Unicode MS" pitchFamily="34" charset="-128"/>
                <a:sym typeface="Arial"/>
              </a:rPr>
              <a:t>Please specify the content journey(s) this session appears in AND related content journeys that are relevant for this session.</a:t>
            </a:r>
          </a:p>
        </p:txBody>
      </p:sp>
      <p:pic>
        <p:nvPicPr>
          <p:cNvPr id="3" name="Picture 2">
            <a:extLst>
              <a:ext uri="{FF2B5EF4-FFF2-40B4-BE49-F238E27FC236}">
                <a16:creationId xmlns:a16="http://schemas.microsoft.com/office/drawing/2014/main" id="{5ED41969-3440-44F8-BC7B-2ACFA10AECF6}"/>
              </a:ext>
            </a:extLst>
          </p:cNvPr>
          <p:cNvPicPr>
            <a:picLocks noChangeAspect="1"/>
          </p:cNvPicPr>
          <p:nvPr/>
        </p:nvPicPr>
        <p:blipFill>
          <a:blip r:embed="rId6"/>
          <a:stretch>
            <a:fillRect/>
          </a:stretch>
        </p:blipFill>
        <p:spPr>
          <a:xfrm>
            <a:off x="3355294" y="231587"/>
            <a:ext cx="919844" cy="919844"/>
          </a:xfrm>
          <a:prstGeom prst="rect">
            <a:avLst/>
          </a:prstGeom>
        </p:spPr>
      </p:pic>
      <p:sp>
        <p:nvSpPr>
          <p:cNvPr id="12" name="Rectangle 11">
            <a:extLst>
              <a:ext uri="{FF2B5EF4-FFF2-40B4-BE49-F238E27FC236}">
                <a16:creationId xmlns:a16="http://schemas.microsoft.com/office/drawing/2014/main" id="{E2982C70-FAA1-4821-A965-91AAC59BD910}"/>
              </a:ext>
            </a:extLst>
          </p:cNvPr>
          <p:cNvSpPr/>
          <p:nvPr/>
        </p:nvSpPr>
        <p:spPr bwMode="gray">
          <a:xfrm>
            <a:off x="-1" y="0"/>
            <a:ext cx="7776000" cy="257369"/>
          </a:xfrm>
          <a:prstGeom prst="rect">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2000" tIns="36000" rIns="72000" bIns="36000" rtlCol="0" anchor="ctr">
            <a:spAutoFit/>
          </a:bodyPr>
          <a:lstStyle/>
          <a:p>
            <a:pPr fontAlgn="base">
              <a:spcBef>
                <a:spcPct val="50000"/>
              </a:spcBef>
              <a:spcAft>
                <a:spcPct val="0"/>
              </a:spcAft>
              <a:buClr>
                <a:srgbClr val="F0AB00"/>
              </a:buClr>
              <a:buSzPct val="80000"/>
            </a:pPr>
            <a:r>
              <a:rPr lang="en-US" sz="1200" b="1" kern="0" dirty="0">
                <a:solidFill>
                  <a:schemeClr val="bg1"/>
                </a:solidFill>
                <a:ea typeface="Arial Unicode MS" pitchFamily="34" charset="-128"/>
                <a:cs typeface="Arial Unicode MS" pitchFamily="34" charset="-128"/>
                <a:sym typeface="Arial"/>
              </a:rPr>
              <a:t>NOTE: </a:t>
            </a:r>
            <a:r>
              <a:rPr lang="en-US" sz="1200" kern="0" dirty="0">
                <a:solidFill>
                  <a:schemeClr val="bg1"/>
                </a:solidFill>
                <a:ea typeface="Arial Unicode MS" pitchFamily="34" charset="-128"/>
                <a:cs typeface="Arial Unicode MS" pitchFamily="34" charset="-128"/>
                <a:sym typeface="Arial"/>
              </a:rPr>
              <a:t>Delete the red stickers when finished. </a:t>
            </a:r>
            <a:r>
              <a:rPr lang="en-US" sz="1200" kern="0" dirty="0">
                <a:solidFill>
                  <a:schemeClr val="bg1"/>
                </a:solidFill>
                <a:ea typeface="Arial Unicode MS" pitchFamily="34" charset="-128"/>
                <a:cs typeface="Arial Unicode MS" pitchFamily="34" charset="-128"/>
              </a:rPr>
              <a:t>This slide is </a:t>
            </a:r>
            <a:r>
              <a:rPr lang="en-US" sz="1200" b="1" kern="0" dirty="0">
                <a:solidFill>
                  <a:schemeClr val="bg1"/>
                </a:solidFill>
                <a:ea typeface="Arial Unicode MS" pitchFamily="34" charset="-128"/>
                <a:cs typeface="Arial Unicode MS" pitchFamily="34" charset="-128"/>
              </a:rPr>
              <a:t>MANDATORY</a:t>
            </a:r>
            <a:r>
              <a:rPr lang="en-US" sz="1200" kern="0" dirty="0">
                <a:solidFill>
                  <a:schemeClr val="bg1"/>
                </a:solidFill>
                <a:ea typeface="Arial Unicode MS" pitchFamily="34" charset="-128"/>
                <a:cs typeface="Arial Unicode MS" pitchFamily="34" charset="-128"/>
              </a:rPr>
              <a:t> and </a:t>
            </a:r>
            <a:r>
              <a:rPr lang="en-US" sz="1200" b="1" kern="0" dirty="0">
                <a:solidFill>
                  <a:schemeClr val="bg1"/>
                </a:solidFill>
                <a:ea typeface="Arial Unicode MS" pitchFamily="34" charset="-128"/>
                <a:cs typeface="Arial Unicode MS" pitchFamily="34" charset="-128"/>
              </a:rPr>
              <a:t>MUST</a:t>
            </a:r>
            <a:r>
              <a:rPr lang="en-US" sz="1200" kern="0" dirty="0">
                <a:solidFill>
                  <a:schemeClr val="bg1"/>
                </a:solidFill>
                <a:ea typeface="Arial Unicode MS" pitchFamily="34" charset="-128"/>
                <a:cs typeface="Arial Unicode MS" pitchFamily="34" charset="-128"/>
              </a:rPr>
              <a:t> exist in your presentation.</a:t>
            </a:r>
            <a:endParaRPr lang="en-US" sz="1200" kern="0" dirty="0">
              <a:solidFill>
                <a:schemeClr val="bg1"/>
              </a:solidFill>
              <a:ea typeface="Arial Unicode MS" pitchFamily="34" charset="-128"/>
              <a:cs typeface="Arial Unicode MS" pitchFamily="34" charset="-128"/>
              <a:sym typeface="Arial"/>
            </a:endParaRPr>
          </a:p>
        </p:txBody>
      </p:sp>
    </p:spTree>
    <p:extLst>
      <p:ext uri="{BB962C8B-B14F-4D97-AF65-F5344CB8AC3E}">
        <p14:creationId xmlns:p14="http://schemas.microsoft.com/office/powerpoint/2010/main" val="438429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1CE4527-49B5-4CD7-963B-6A2FEA5B0F40}"/>
              </a:ext>
            </a:extLst>
          </p:cNvPr>
          <p:cNvPicPr>
            <a:picLocks noGrp="1" noChangeAspect="1"/>
          </p:cNvPicPr>
          <p:nvPr>
            <p:ph type="pic" sz="quarter" idx="12"/>
          </p:nvPr>
        </p:nvPicPr>
        <p:blipFill>
          <a:blip r:embed="rId3"/>
          <a:stretch>
            <a:fillRect/>
          </a:stretch>
        </p:blipFill>
        <p:spPr>
          <a:xfrm>
            <a:off x="502848" y="0"/>
            <a:ext cx="11189480" cy="3430006"/>
          </a:xfrm>
        </p:spPr>
      </p:pic>
      <p:sp>
        <p:nvSpPr>
          <p:cNvPr id="41" name="Placeholder Partner logo"/>
          <p:cNvSpPr/>
          <p:nvPr/>
        </p:nvSpPr>
        <p:spPr bwMode="gray">
          <a:xfrm>
            <a:off x="288000" y="6174872"/>
            <a:ext cx="944661" cy="402796"/>
          </a:xfrm>
          <a:prstGeom prst="rect">
            <a:avLst/>
          </a:prstGeom>
          <a:solidFill>
            <a:schemeClr val="tx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8" name="Presentation Title"/>
          <p:cNvSpPr>
            <a:spLocks noGrp="1"/>
          </p:cNvSpPr>
          <p:nvPr>
            <p:ph type="title"/>
          </p:nvPr>
        </p:nvSpPr>
        <p:spPr bwMode="gray">
          <a:xfrm>
            <a:off x="288000" y="4024430"/>
            <a:ext cx="10899174" cy="997196"/>
          </a:xfrm>
        </p:spPr>
        <p:txBody>
          <a:bodyPr/>
          <a:lstStyle/>
          <a:p>
            <a:r>
              <a:rPr lang="en-US" dirty="0"/>
              <a:t>DAT368 – Python Wrangling</a:t>
            </a:r>
            <a:br>
              <a:rPr lang="en-US" dirty="0"/>
            </a:br>
            <a:r>
              <a:rPr lang="en-US" dirty="0">
                <a:solidFill>
                  <a:schemeClr val="accent1"/>
                </a:solidFill>
              </a:rPr>
              <a:t>for SAP HANA Application Developers</a:t>
            </a:r>
          </a:p>
        </p:txBody>
      </p:sp>
    </p:spTree>
    <p:extLst>
      <p:ext uri="{BB962C8B-B14F-4D97-AF65-F5344CB8AC3E}">
        <p14:creationId xmlns:p14="http://schemas.microsoft.com/office/powerpoint/2010/main" val="4197430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46C85AF-FCE9-4E1D-B5A9-FF899E270BB8}"/>
              </a:ext>
            </a:extLst>
          </p:cNvPr>
          <p:cNvPicPr>
            <a:picLocks noChangeAspect="1"/>
          </p:cNvPicPr>
          <p:nvPr/>
        </p:nvPicPr>
        <p:blipFill>
          <a:blip r:embed="rId3"/>
          <a:stretch>
            <a:fillRect/>
          </a:stretch>
        </p:blipFill>
        <p:spPr>
          <a:xfrm>
            <a:off x="503238" y="3874771"/>
            <a:ext cx="1284031" cy="2455386"/>
          </a:xfrm>
          <a:prstGeom prst="rect">
            <a:avLst/>
          </a:prstGeom>
        </p:spPr>
      </p:pic>
      <p:sp>
        <p:nvSpPr>
          <p:cNvPr id="15" name="Rectangle 14"/>
          <p:cNvSpPr/>
          <p:nvPr/>
        </p:nvSpPr>
        <p:spPr bwMode="gray">
          <a:xfrm>
            <a:off x="0" y="0"/>
            <a:ext cx="12195175" cy="3455576"/>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Rectangle 2"/>
          <p:cNvSpPr>
            <a:spLocks noChangeArrowheads="1"/>
          </p:cNvSpPr>
          <p:nvPr/>
        </p:nvSpPr>
        <p:spPr bwMode="gray">
          <a:xfrm>
            <a:off x="2771605" y="1111269"/>
            <a:ext cx="8221662" cy="608568"/>
          </a:xfrm>
          <a:prstGeom prst="rect">
            <a:avLst/>
          </a:prstGeom>
          <a:noFill/>
          <a:ln w="12700">
            <a:noFill/>
            <a:miter lim="800000"/>
            <a:headEnd/>
            <a:tailEnd/>
          </a:ln>
          <a:effectLst/>
        </p:spPr>
        <p:txBody>
          <a:bodyPr lIns="35992" tIns="0" rIns="0" bIns="0"/>
          <a:lstStyle/>
          <a:p>
            <a:pPr>
              <a:spcBef>
                <a:spcPct val="75000"/>
              </a:spcBef>
              <a:buClr>
                <a:schemeClr val="tx1"/>
              </a:buClr>
            </a:pPr>
            <a:r>
              <a:rPr lang="en-US" sz="3800" b="1" spc="-20" dirty="0">
                <a:solidFill>
                  <a:schemeClr val="accent1"/>
                </a:solidFill>
              </a:rPr>
              <a:t>Thanks</a:t>
            </a:r>
            <a:r>
              <a:rPr lang="en-US" sz="3800" b="1" spc="-20" dirty="0">
                <a:solidFill>
                  <a:schemeClr val="bg1"/>
                </a:solidFill>
              </a:rPr>
              <a:t> for attending this session.</a:t>
            </a:r>
          </a:p>
        </p:txBody>
      </p:sp>
      <p:pic>
        <p:nvPicPr>
          <p:cNvPr id="17" name="Picture 16"/>
          <p:cNvPicPr>
            <a:picLocks noChangeAspect="1"/>
          </p:cNvPicPr>
          <p:nvPr/>
        </p:nvPicPr>
        <p:blipFill>
          <a:blip r:embed="rId4"/>
          <a:stretch>
            <a:fillRect/>
          </a:stretch>
        </p:blipFill>
        <p:spPr>
          <a:xfrm>
            <a:off x="503238" y="503238"/>
            <a:ext cx="1998809" cy="1998809"/>
          </a:xfrm>
          <a:prstGeom prst="rect">
            <a:avLst/>
          </a:prstGeom>
        </p:spPr>
      </p:pic>
      <p:sp>
        <p:nvSpPr>
          <p:cNvPr id="11" name="Rectangle 2"/>
          <p:cNvSpPr>
            <a:spLocks noChangeArrowheads="1"/>
          </p:cNvSpPr>
          <p:nvPr/>
        </p:nvSpPr>
        <p:spPr bwMode="gray">
          <a:xfrm>
            <a:off x="1969183" y="4627323"/>
            <a:ext cx="4128405" cy="608568"/>
          </a:xfrm>
          <a:prstGeom prst="rect">
            <a:avLst/>
          </a:prstGeom>
          <a:noFill/>
          <a:ln w="12700">
            <a:noFill/>
            <a:miter lim="800000"/>
            <a:headEnd/>
            <a:tailEnd/>
          </a:ln>
          <a:effectLst/>
        </p:spPr>
        <p:txBody>
          <a:bodyPr lIns="35992" tIns="0" rIns="0" bIns="0"/>
          <a:lstStyle/>
          <a:p>
            <a:pPr>
              <a:spcBef>
                <a:spcPct val="75000"/>
              </a:spcBef>
              <a:buClr>
                <a:schemeClr val="tx1"/>
              </a:buClr>
            </a:pPr>
            <a:r>
              <a:rPr lang="en-US" sz="2200" spc="-20" dirty="0"/>
              <a:t>Please complete your session evaluation for</a:t>
            </a:r>
            <a:r>
              <a:rPr lang="en-US" sz="2200" dirty="0"/>
              <a:t> </a:t>
            </a:r>
            <a:r>
              <a:rPr lang="en-US" sz="2200" b="1" dirty="0">
                <a:solidFill>
                  <a:schemeClr val="accent1"/>
                </a:solidFill>
              </a:rPr>
              <a:t>DAT368</a:t>
            </a:r>
            <a:r>
              <a:rPr lang="en-US" sz="2200" b="1" dirty="0"/>
              <a:t>.</a:t>
            </a:r>
          </a:p>
        </p:txBody>
      </p:sp>
      <p:sp>
        <p:nvSpPr>
          <p:cNvPr id="19" name="Text Placeholder 2"/>
          <p:cNvSpPr txBox="1">
            <a:spLocks/>
          </p:cNvSpPr>
          <p:nvPr/>
        </p:nvSpPr>
        <p:spPr bwMode="gray">
          <a:xfrm>
            <a:off x="7207931" y="4627323"/>
            <a:ext cx="2423160" cy="1709976"/>
          </a:xfrm>
          <a:prstGeom prst="rect">
            <a:avLst/>
          </a:prstGeom>
        </p:spPr>
        <p:txBody>
          <a:bodyPr lIns="0" tIns="0" rIns="0" bIns="0" anchor="t" anchorCtr="0"/>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nSpc>
                <a:spcPct val="95000"/>
              </a:lnSpc>
              <a:spcBef>
                <a:spcPts val="1200"/>
              </a:spcBef>
            </a:pPr>
            <a:r>
              <a:rPr lang="en-US" sz="1600" b="0" dirty="0"/>
              <a:t>Andrew Lunde</a:t>
            </a:r>
          </a:p>
          <a:p>
            <a:pPr>
              <a:lnSpc>
                <a:spcPct val="95000"/>
              </a:lnSpc>
              <a:spcBef>
                <a:spcPts val="0"/>
              </a:spcBef>
            </a:pPr>
            <a:r>
              <a:rPr lang="en-US" sz="1600" b="0" dirty="0"/>
              <a:t>Principal Solution Architect</a:t>
            </a:r>
          </a:p>
          <a:p>
            <a:pPr>
              <a:lnSpc>
                <a:spcPct val="95000"/>
              </a:lnSpc>
              <a:spcBef>
                <a:spcPts val="0"/>
              </a:spcBef>
            </a:pPr>
            <a:r>
              <a:rPr lang="en-US" sz="1600" b="0" dirty="0" err="1"/>
              <a:t>andrew.lunde@sap.com</a:t>
            </a:r>
            <a:endParaRPr lang="en-US" sz="1600" b="0" dirty="0"/>
          </a:p>
        </p:txBody>
      </p:sp>
      <p:sp>
        <p:nvSpPr>
          <p:cNvPr id="2" name="Title 1"/>
          <p:cNvSpPr>
            <a:spLocks noGrp="1"/>
          </p:cNvSpPr>
          <p:nvPr>
            <p:ph type="title"/>
          </p:nvPr>
        </p:nvSpPr>
        <p:spPr>
          <a:xfrm>
            <a:off x="1970295" y="3874770"/>
            <a:ext cx="1710530" cy="338554"/>
          </a:xfrm>
        </p:spPr>
        <p:txBody>
          <a:bodyPr/>
          <a:lstStyle/>
          <a:p>
            <a:r>
              <a:rPr lang="en-US" sz="2200" dirty="0"/>
              <a:t>Feedback</a:t>
            </a:r>
          </a:p>
        </p:txBody>
      </p:sp>
      <p:sp>
        <p:nvSpPr>
          <p:cNvPr id="12" name="Title 1"/>
          <p:cNvSpPr txBox="1">
            <a:spLocks/>
          </p:cNvSpPr>
          <p:nvPr/>
        </p:nvSpPr>
        <p:spPr bwMode="gray">
          <a:xfrm>
            <a:off x="7207930" y="3874770"/>
            <a:ext cx="4468929" cy="33855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200" dirty="0"/>
              <a:t>Contact for further topic inquiries</a:t>
            </a:r>
          </a:p>
        </p:txBody>
      </p:sp>
      <p:pic>
        <p:nvPicPr>
          <p:cNvPr id="20" name="SAP Logo" descr="SAP Logo" title="SAP Logo">
            <a:extLst>
              <a:ext uri="{FF2B5EF4-FFF2-40B4-BE49-F238E27FC236}">
                <a16:creationId xmlns:a16="http://schemas.microsoft.com/office/drawing/2014/main" id="{F80E0AD2-091E-439F-9F76-E4C88AB4CD62}"/>
              </a:ext>
            </a:extLst>
          </p:cNvPr>
          <p:cNvPicPr>
            <a:picLocks noChangeAspect="1"/>
          </p:cNvPicPr>
          <p:nvPr/>
        </p:nvPicPr>
        <p:blipFill>
          <a:blip r:embed="rId5"/>
          <a:stretch>
            <a:fillRect/>
          </a:stretch>
        </p:blipFill>
        <p:spPr>
          <a:xfrm>
            <a:off x="9713224" y="2718866"/>
            <a:ext cx="1963636" cy="360000"/>
          </a:xfrm>
          <a:prstGeom prst="rect">
            <a:avLst/>
          </a:prstGeom>
        </p:spPr>
      </p:pic>
    </p:spTree>
    <p:extLst>
      <p:ext uri="{BB962C8B-B14F-4D97-AF65-F5344CB8AC3E}">
        <p14:creationId xmlns:p14="http://schemas.microsoft.com/office/powerpoint/2010/main" val="4263098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C5E8E9-A9DD-476B-829E-A9E160836638}"/>
              </a:ext>
            </a:extLst>
          </p:cNvPr>
          <p:cNvSpPr>
            <a:spLocks noGrp="1"/>
          </p:cNvSpPr>
          <p:nvPr>
            <p:ph type="body" sz="quarter" idx="10"/>
          </p:nvPr>
        </p:nvSpPr>
        <p:spPr/>
        <p:txBody>
          <a:bodyPr/>
          <a:lstStyle/>
          <a:p>
            <a:r>
              <a:rPr lang="en-US" dirty="0"/>
              <a:t>1 &lt;question text&gt;</a:t>
            </a:r>
          </a:p>
          <a:p>
            <a:pPr lvl="1">
              <a:buFont typeface="Wingdings" panose="05000000000000000000" pitchFamily="2" charset="2"/>
              <a:buChar char="ü"/>
            </a:pPr>
            <a:r>
              <a:rPr lang="en-US" dirty="0"/>
              <a:t>&lt;correct answer&gt; (correct)</a:t>
            </a:r>
          </a:p>
          <a:p>
            <a:pPr lvl="1">
              <a:buFont typeface="Wingdings" panose="05000000000000000000" pitchFamily="2" charset="2"/>
              <a:buChar char=""/>
            </a:pPr>
            <a:r>
              <a:rPr lang="en-US" dirty="0"/>
              <a:t>&lt;false answer&gt;</a:t>
            </a:r>
          </a:p>
          <a:p>
            <a:pPr lvl="1">
              <a:buFont typeface="Wingdings" panose="05000000000000000000" pitchFamily="2" charset="2"/>
              <a:buChar char=""/>
            </a:pPr>
            <a:r>
              <a:rPr lang="en-US" dirty="0"/>
              <a:t>&lt;false answer&gt;</a:t>
            </a:r>
          </a:p>
          <a:p>
            <a:pPr lvl="1">
              <a:buFont typeface="Wingdings" panose="05000000000000000000" pitchFamily="2" charset="2"/>
              <a:buChar char=""/>
            </a:pPr>
            <a:r>
              <a:rPr lang="en-US" dirty="0"/>
              <a:t>&lt;false answer&gt;</a:t>
            </a:r>
          </a:p>
          <a:p>
            <a:r>
              <a:rPr lang="en-US" dirty="0"/>
              <a:t>2 &lt;question text&gt;</a:t>
            </a:r>
          </a:p>
          <a:p>
            <a:pPr lvl="1">
              <a:buFont typeface="Wingdings" panose="05000000000000000000" pitchFamily="2" charset="2"/>
              <a:buChar char="ü"/>
            </a:pPr>
            <a:r>
              <a:rPr lang="en-US" dirty="0"/>
              <a:t>&lt;correct answer&gt; (correct)</a:t>
            </a:r>
          </a:p>
          <a:p>
            <a:pPr lvl="1">
              <a:buFont typeface="Wingdings" panose="05000000000000000000" pitchFamily="2" charset="2"/>
              <a:buChar char=""/>
            </a:pPr>
            <a:r>
              <a:rPr lang="en-US" dirty="0"/>
              <a:t>&lt;false answer&gt;</a:t>
            </a:r>
          </a:p>
          <a:p>
            <a:pPr lvl="1">
              <a:buFont typeface="Wingdings" panose="05000000000000000000" pitchFamily="2" charset="2"/>
              <a:buChar char=""/>
            </a:pPr>
            <a:r>
              <a:rPr lang="en-US" dirty="0"/>
              <a:t>&lt;false answer&gt;</a:t>
            </a:r>
          </a:p>
          <a:p>
            <a:pPr lvl="1">
              <a:buFont typeface="Wingdings" panose="05000000000000000000" pitchFamily="2" charset="2"/>
              <a:buChar char=""/>
            </a:pPr>
            <a:r>
              <a:rPr lang="en-US" dirty="0"/>
              <a:t>&lt;false answer&gt;</a:t>
            </a:r>
          </a:p>
          <a:p>
            <a:endParaRPr lang="en-US" dirty="0"/>
          </a:p>
          <a:p>
            <a:endParaRPr lang="en-US" dirty="0"/>
          </a:p>
        </p:txBody>
      </p:sp>
      <p:sp>
        <p:nvSpPr>
          <p:cNvPr id="5" name="Text Placeholder 4">
            <a:extLst>
              <a:ext uri="{FF2B5EF4-FFF2-40B4-BE49-F238E27FC236}">
                <a16:creationId xmlns:a16="http://schemas.microsoft.com/office/drawing/2014/main" id="{0AA3D6B8-D91E-4DAC-ACE0-FEAA647CF924}"/>
              </a:ext>
            </a:extLst>
          </p:cNvPr>
          <p:cNvSpPr>
            <a:spLocks noGrp="1"/>
          </p:cNvSpPr>
          <p:nvPr>
            <p:ph type="body" sz="quarter" idx="11"/>
          </p:nvPr>
        </p:nvSpPr>
        <p:spPr/>
        <p:txBody>
          <a:bodyPr/>
          <a:lstStyle/>
          <a:p>
            <a:r>
              <a:rPr lang="en-US" dirty="0"/>
              <a:t>3 &lt;question text&gt;</a:t>
            </a:r>
          </a:p>
          <a:p>
            <a:pPr lvl="1">
              <a:buFont typeface="Wingdings" panose="05000000000000000000" pitchFamily="2" charset="2"/>
              <a:buChar char="ü"/>
            </a:pPr>
            <a:r>
              <a:rPr lang="en-US" dirty="0"/>
              <a:t>&lt;correct answer&gt; (correct)</a:t>
            </a:r>
          </a:p>
          <a:p>
            <a:pPr lvl="1">
              <a:buFont typeface="Wingdings" panose="05000000000000000000" pitchFamily="2" charset="2"/>
              <a:buChar char=""/>
            </a:pPr>
            <a:r>
              <a:rPr lang="en-US" dirty="0"/>
              <a:t>&lt;false answer&gt;</a:t>
            </a:r>
          </a:p>
          <a:p>
            <a:pPr lvl="1">
              <a:buFont typeface="Wingdings" panose="05000000000000000000" pitchFamily="2" charset="2"/>
              <a:buChar char=""/>
            </a:pPr>
            <a:r>
              <a:rPr lang="en-US" dirty="0"/>
              <a:t>&lt;false answer&gt;</a:t>
            </a:r>
          </a:p>
          <a:p>
            <a:pPr lvl="1">
              <a:buFont typeface="Wingdings" panose="05000000000000000000" pitchFamily="2" charset="2"/>
              <a:buChar char=""/>
            </a:pPr>
            <a:r>
              <a:rPr lang="en-US" dirty="0"/>
              <a:t>&lt;false answer&gt;</a:t>
            </a:r>
          </a:p>
          <a:p>
            <a:r>
              <a:rPr lang="en-US" dirty="0"/>
              <a:t>4 &lt;question text&gt;</a:t>
            </a:r>
          </a:p>
          <a:p>
            <a:pPr lvl="1">
              <a:buFont typeface="Wingdings" panose="05000000000000000000" pitchFamily="2" charset="2"/>
              <a:buChar char="ü"/>
            </a:pPr>
            <a:r>
              <a:rPr lang="en-US" dirty="0"/>
              <a:t>&lt;correct answer&gt; (correct)</a:t>
            </a:r>
          </a:p>
          <a:p>
            <a:pPr lvl="1">
              <a:buFont typeface="Wingdings" panose="05000000000000000000" pitchFamily="2" charset="2"/>
              <a:buChar char=""/>
            </a:pPr>
            <a:r>
              <a:rPr lang="en-US" dirty="0"/>
              <a:t>&lt;false answer&gt;</a:t>
            </a:r>
          </a:p>
          <a:p>
            <a:pPr lvl="1">
              <a:buFont typeface="Wingdings" panose="05000000000000000000" pitchFamily="2" charset="2"/>
              <a:buChar char=""/>
            </a:pPr>
            <a:r>
              <a:rPr lang="en-US" dirty="0"/>
              <a:t>&lt;false answer&gt;</a:t>
            </a:r>
          </a:p>
          <a:p>
            <a:pPr lvl="1">
              <a:buFont typeface="Wingdings" panose="05000000000000000000" pitchFamily="2" charset="2"/>
              <a:buChar char=""/>
            </a:pPr>
            <a:r>
              <a:rPr lang="en-US" dirty="0"/>
              <a:t>&lt;false answer&gt;</a:t>
            </a:r>
          </a:p>
          <a:p>
            <a:endParaRPr lang="en-US" dirty="0"/>
          </a:p>
        </p:txBody>
      </p:sp>
      <p:sp>
        <p:nvSpPr>
          <p:cNvPr id="3" name="Title 2">
            <a:extLst>
              <a:ext uri="{FF2B5EF4-FFF2-40B4-BE49-F238E27FC236}">
                <a16:creationId xmlns:a16="http://schemas.microsoft.com/office/drawing/2014/main" id="{ED456209-C06F-4157-B85B-7D427895CC0B}"/>
              </a:ext>
            </a:extLst>
          </p:cNvPr>
          <p:cNvSpPr>
            <a:spLocks noGrp="1"/>
          </p:cNvSpPr>
          <p:nvPr>
            <p:ph type="title"/>
          </p:nvPr>
        </p:nvSpPr>
        <p:spPr>
          <a:xfrm>
            <a:off x="505457" y="504001"/>
            <a:ext cx="11183564" cy="738407"/>
          </a:xfrm>
        </p:spPr>
        <p:txBody>
          <a:bodyPr/>
          <a:lstStyle/>
          <a:p>
            <a:r>
              <a:rPr lang="en-US" dirty="0"/>
              <a:t>Lectures only: Questions for TechEd Journey Badge “exam” pool* / </a:t>
            </a:r>
            <a:r>
              <a:rPr lang="en-US" dirty="0" err="1"/>
              <a:t>openSAP</a:t>
            </a:r>
            <a:r>
              <a:rPr lang="en-US" dirty="0"/>
              <a:t> course SAP TechEd 2018 Recap**</a:t>
            </a:r>
          </a:p>
        </p:txBody>
      </p:sp>
      <p:sp>
        <p:nvSpPr>
          <p:cNvPr id="6" name="Rectangle 5">
            <a:extLst>
              <a:ext uri="{FF2B5EF4-FFF2-40B4-BE49-F238E27FC236}">
                <a16:creationId xmlns:a16="http://schemas.microsoft.com/office/drawing/2014/main" id="{A27F1B45-C7A3-4391-AB77-59AE4EF29D0E}"/>
              </a:ext>
            </a:extLst>
          </p:cNvPr>
          <p:cNvSpPr/>
          <p:nvPr/>
        </p:nvSpPr>
        <p:spPr bwMode="gray">
          <a:xfrm>
            <a:off x="10076201" y="987981"/>
            <a:ext cx="2118974" cy="5058667"/>
          </a:xfrm>
          <a:prstGeom prst="rect">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1983" tIns="35992" rIns="71983" bIns="35992" rtlCol="0" anchor="ctr">
            <a:spAutoFit/>
          </a:bodyPr>
          <a:lstStyle/>
          <a:p>
            <a:pPr fontAlgn="base">
              <a:spcAft>
                <a:spcPct val="0"/>
              </a:spcAft>
              <a:buClr>
                <a:srgbClr val="F0AB00"/>
              </a:buClr>
              <a:buSzPct val="80000"/>
            </a:pPr>
            <a:r>
              <a:rPr lang="en-US" sz="1200" kern="0" dirty="0">
                <a:solidFill>
                  <a:schemeClr val="bg1"/>
                </a:solidFill>
                <a:ea typeface="Arial Unicode MS" pitchFamily="34" charset="-128"/>
                <a:cs typeface="Arial Unicode MS" pitchFamily="34" charset="-128"/>
                <a:sym typeface="Arial"/>
              </a:rPr>
              <a:t>Please provide 3-4 questions (MANDATORY FOR LECTURES)</a:t>
            </a:r>
          </a:p>
          <a:p>
            <a:pPr fontAlgn="base">
              <a:spcAft>
                <a:spcPct val="0"/>
              </a:spcAft>
              <a:buClr>
                <a:srgbClr val="F0AB00"/>
              </a:buClr>
              <a:buSzPct val="80000"/>
            </a:pPr>
            <a:endParaRPr lang="en-US" sz="1200" u="sng" kern="0" dirty="0">
              <a:solidFill>
                <a:schemeClr val="bg1"/>
              </a:solidFill>
              <a:ea typeface="Arial Unicode MS" pitchFamily="34" charset="-128"/>
              <a:cs typeface="Arial Unicode MS" pitchFamily="34" charset="-128"/>
              <a:sym typeface="Arial"/>
            </a:endParaRPr>
          </a:p>
          <a:p>
            <a:pPr fontAlgn="base">
              <a:spcAft>
                <a:spcPct val="0"/>
              </a:spcAft>
              <a:buClr>
                <a:srgbClr val="F0AB00"/>
              </a:buClr>
              <a:buSzPct val="80000"/>
            </a:pPr>
            <a:r>
              <a:rPr lang="en-US" sz="1200" u="sng" kern="0" dirty="0">
                <a:solidFill>
                  <a:schemeClr val="bg1"/>
                </a:solidFill>
                <a:ea typeface="Arial Unicode MS" pitchFamily="34" charset="-128"/>
                <a:cs typeface="Arial Unicode MS" pitchFamily="34" charset="-128"/>
                <a:sym typeface="Arial"/>
              </a:rPr>
              <a:t>Question format: Multiple choice – single select: </a:t>
            </a:r>
            <a:r>
              <a:rPr lang="en-US" sz="1200" kern="0" dirty="0">
                <a:solidFill>
                  <a:schemeClr val="bg1"/>
                </a:solidFill>
                <a:ea typeface="Arial Unicode MS" pitchFamily="34" charset="-128"/>
                <a:cs typeface="Arial Unicode MS" pitchFamily="34" charset="-128"/>
                <a:sym typeface="Arial"/>
              </a:rPr>
              <a:t>one correct answer per question, 3 false options</a:t>
            </a:r>
          </a:p>
          <a:p>
            <a:pPr fontAlgn="base">
              <a:spcAft>
                <a:spcPct val="0"/>
              </a:spcAft>
              <a:buClr>
                <a:srgbClr val="F0AB00"/>
              </a:buClr>
              <a:buSzPct val="80000"/>
            </a:pPr>
            <a:endParaRPr lang="en-US" sz="1200" kern="0" dirty="0">
              <a:solidFill>
                <a:schemeClr val="bg1"/>
              </a:solidFill>
              <a:ea typeface="Arial Unicode MS" pitchFamily="34" charset="-128"/>
              <a:cs typeface="Arial Unicode MS" pitchFamily="34" charset="-128"/>
              <a:sym typeface="Arial"/>
            </a:endParaRPr>
          </a:p>
          <a:p>
            <a:pPr fontAlgn="base">
              <a:spcAft>
                <a:spcPct val="0"/>
              </a:spcAft>
              <a:buClr>
                <a:srgbClr val="F0AB00"/>
              </a:buClr>
              <a:buSzPct val="80000"/>
            </a:pPr>
            <a:r>
              <a:rPr lang="en-US" sz="1200" u="sng" kern="0" dirty="0">
                <a:solidFill>
                  <a:schemeClr val="bg1"/>
                </a:solidFill>
                <a:ea typeface="Arial Unicode MS" pitchFamily="34" charset="-128"/>
                <a:cs typeface="Arial Unicode MS" pitchFamily="34" charset="-128"/>
                <a:sym typeface="Arial"/>
              </a:rPr>
              <a:t>Sequence: </a:t>
            </a:r>
            <a:r>
              <a:rPr lang="en-US" sz="1200" kern="0" dirty="0">
                <a:solidFill>
                  <a:schemeClr val="bg1"/>
                </a:solidFill>
                <a:ea typeface="Arial Unicode MS" pitchFamily="34" charset="-128"/>
                <a:cs typeface="Arial Unicode MS" pitchFamily="34" charset="-128"/>
                <a:sym typeface="Arial"/>
              </a:rPr>
              <a:t>correct answer on top, false answers below (will be randomized for assessment)</a:t>
            </a:r>
          </a:p>
          <a:p>
            <a:pPr fontAlgn="base">
              <a:spcAft>
                <a:spcPct val="0"/>
              </a:spcAft>
              <a:buClr>
                <a:srgbClr val="F0AB00"/>
              </a:buClr>
              <a:buSzPct val="80000"/>
            </a:pPr>
            <a:endParaRPr lang="en-US" sz="1200" kern="0" dirty="0">
              <a:solidFill>
                <a:schemeClr val="bg1"/>
              </a:solidFill>
              <a:ea typeface="Arial Unicode MS" pitchFamily="34" charset="-128"/>
              <a:cs typeface="Arial Unicode MS" pitchFamily="34" charset="-128"/>
              <a:sym typeface="Arial"/>
            </a:endParaRPr>
          </a:p>
          <a:p>
            <a:pPr fontAlgn="base">
              <a:spcAft>
                <a:spcPct val="0"/>
              </a:spcAft>
              <a:buClr>
                <a:srgbClr val="F0AB00"/>
              </a:buClr>
              <a:buSzPct val="80000"/>
            </a:pPr>
            <a:r>
              <a:rPr lang="en-US" sz="1200" u="sng" kern="0" dirty="0">
                <a:solidFill>
                  <a:schemeClr val="bg1"/>
                </a:solidFill>
                <a:ea typeface="Arial Unicode MS" pitchFamily="34" charset="-128"/>
                <a:cs typeface="Arial Unicode MS" pitchFamily="34" charset="-128"/>
                <a:sym typeface="Arial"/>
              </a:rPr>
              <a:t>Difficulty: intermediate </a:t>
            </a:r>
            <a:r>
              <a:rPr lang="en-US" sz="1200" kern="0" dirty="0">
                <a:solidFill>
                  <a:schemeClr val="bg1"/>
                </a:solidFill>
                <a:ea typeface="Arial Unicode MS" pitchFamily="34" charset="-128"/>
                <a:cs typeface="Arial Unicode MS" pitchFamily="34" charset="-128"/>
                <a:sym typeface="Arial"/>
              </a:rPr>
              <a:t>(non-trivial but not too detailed / exotic)</a:t>
            </a:r>
          </a:p>
          <a:p>
            <a:pPr fontAlgn="base">
              <a:spcAft>
                <a:spcPct val="0"/>
              </a:spcAft>
              <a:buClr>
                <a:srgbClr val="F0AB00"/>
              </a:buClr>
              <a:buSzPct val="80000"/>
            </a:pPr>
            <a:endParaRPr lang="en-US" sz="1200" kern="0" dirty="0">
              <a:solidFill>
                <a:schemeClr val="bg1"/>
              </a:solidFill>
              <a:ea typeface="Arial Unicode MS" pitchFamily="34" charset="-128"/>
              <a:cs typeface="Arial Unicode MS" pitchFamily="34" charset="-128"/>
              <a:sym typeface="Arial"/>
            </a:endParaRPr>
          </a:p>
          <a:p>
            <a:pPr fontAlgn="base">
              <a:spcAft>
                <a:spcPct val="0"/>
              </a:spcAft>
              <a:buClr>
                <a:srgbClr val="F0AB00"/>
              </a:buClr>
              <a:buSzPct val="80000"/>
            </a:pPr>
            <a:r>
              <a:rPr lang="en-US" sz="1200" u="sng" kern="0" dirty="0">
                <a:solidFill>
                  <a:schemeClr val="bg1"/>
                </a:solidFill>
                <a:ea typeface="Arial Unicode MS" pitchFamily="34" charset="-128"/>
                <a:cs typeface="Arial Unicode MS" pitchFamily="34" charset="-128"/>
                <a:sym typeface="Arial"/>
              </a:rPr>
              <a:t>Tip: </a:t>
            </a:r>
            <a:r>
              <a:rPr lang="en-US" sz="1200" kern="0" dirty="0">
                <a:solidFill>
                  <a:schemeClr val="bg1"/>
                </a:solidFill>
                <a:ea typeface="Arial Unicode MS" pitchFamily="34" charset="-128"/>
                <a:cs typeface="Arial Unicode MS" pitchFamily="34" charset="-128"/>
                <a:sym typeface="Arial"/>
              </a:rPr>
              <a:t>Ask yourself what the main points the attendees should learn from your session. Build the first draft questions around that content.</a:t>
            </a:r>
          </a:p>
          <a:p>
            <a:pPr fontAlgn="base">
              <a:spcAft>
                <a:spcPct val="0"/>
              </a:spcAft>
              <a:buClr>
                <a:srgbClr val="F0AB00"/>
              </a:buClr>
              <a:buSzPct val="80000"/>
            </a:pPr>
            <a:r>
              <a:rPr lang="en-US" sz="1200" kern="0" dirty="0">
                <a:solidFill>
                  <a:schemeClr val="bg1"/>
                </a:solidFill>
                <a:ea typeface="Arial Unicode MS" pitchFamily="34" charset="-128"/>
                <a:cs typeface="Arial Unicode MS" pitchFamily="34" charset="-128"/>
                <a:sym typeface="Arial"/>
              </a:rPr>
              <a:t>Make sure the questions can be answered based on the session material</a:t>
            </a:r>
          </a:p>
        </p:txBody>
      </p:sp>
      <p:sp>
        <p:nvSpPr>
          <p:cNvPr id="7" name="Rectangle 6">
            <a:extLst>
              <a:ext uri="{FF2B5EF4-FFF2-40B4-BE49-F238E27FC236}">
                <a16:creationId xmlns:a16="http://schemas.microsoft.com/office/drawing/2014/main" id="{C0B867DA-5916-4BE1-AEDC-22084BC40968}"/>
              </a:ext>
            </a:extLst>
          </p:cNvPr>
          <p:cNvSpPr/>
          <p:nvPr/>
        </p:nvSpPr>
        <p:spPr bwMode="gray">
          <a:xfrm>
            <a:off x="1586" y="1"/>
            <a:ext cx="12149798" cy="257369"/>
          </a:xfrm>
          <a:prstGeom prst="rect">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2000" tIns="36000" rIns="72000" bIns="36000" rtlCol="0" anchor="ctr">
            <a:spAutoFit/>
          </a:bodyPr>
          <a:lstStyle/>
          <a:p>
            <a:pPr fontAlgn="base">
              <a:spcBef>
                <a:spcPct val="50000"/>
              </a:spcBef>
              <a:spcAft>
                <a:spcPct val="0"/>
              </a:spcAft>
              <a:buClr>
                <a:srgbClr val="F0AB00"/>
              </a:buClr>
              <a:buSzPct val="80000"/>
            </a:pPr>
            <a:r>
              <a:rPr lang="en-US" sz="1200" b="1" kern="0" dirty="0">
                <a:solidFill>
                  <a:schemeClr val="bg1"/>
                </a:solidFill>
                <a:ea typeface="Arial Unicode MS" pitchFamily="34" charset="-128"/>
                <a:cs typeface="Arial Unicode MS" pitchFamily="34" charset="-128"/>
                <a:sym typeface="Arial"/>
              </a:rPr>
              <a:t>NOTE: </a:t>
            </a:r>
            <a:r>
              <a:rPr lang="en-US" sz="1200" kern="0" dirty="0">
                <a:solidFill>
                  <a:schemeClr val="bg1"/>
                </a:solidFill>
                <a:ea typeface="Arial Unicode MS" pitchFamily="34" charset="-128"/>
                <a:cs typeface="Arial Unicode MS" pitchFamily="34" charset="-128"/>
                <a:sym typeface="Arial"/>
              </a:rPr>
              <a:t>Delete the red stickers when finished. </a:t>
            </a:r>
            <a:r>
              <a:rPr lang="en-US" sz="1200" b="1" kern="0" dirty="0">
                <a:solidFill>
                  <a:schemeClr val="bg1"/>
                </a:solidFill>
                <a:ea typeface="Arial Unicode MS" pitchFamily="34" charset="-128"/>
                <a:cs typeface="Arial Unicode MS" pitchFamily="34" charset="-128"/>
                <a:sym typeface="Arial"/>
              </a:rPr>
              <a:t>LECTURES ONLY: </a:t>
            </a:r>
            <a:r>
              <a:rPr lang="en-US" sz="1200" kern="0" dirty="0">
                <a:solidFill>
                  <a:schemeClr val="bg1"/>
                </a:solidFill>
                <a:ea typeface="Arial Unicode MS" pitchFamily="34" charset="-128"/>
                <a:cs typeface="Arial Unicode MS" pitchFamily="34" charset="-128"/>
              </a:rPr>
              <a:t>This slide is </a:t>
            </a:r>
            <a:r>
              <a:rPr lang="en-US" sz="1200" b="1" kern="0" dirty="0">
                <a:solidFill>
                  <a:schemeClr val="bg1"/>
                </a:solidFill>
                <a:ea typeface="Arial Unicode MS" pitchFamily="34" charset="-128"/>
                <a:cs typeface="Arial Unicode MS" pitchFamily="34" charset="-128"/>
              </a:rPr>
              <a:t>MANDATORY</a:t>
            </a:r>
            <a:r>
              <a:rPr lang="en-US" sz="1200" kern="0" dirty="0">
                <a:solidFill>
                  <a:schemeClr val="bg1"/>
                </a:solidFill>
                <a:ea typeface="Arial Unicode MS" pitchFamily="34" charset="-128"/>
                <a:cs typeface="Arial Unicode MS" pitchFamily="34" charset="-128"/>
              </a:rPr>
              <a:t> and </a:t>
            </a:r>
            <a:r>
              <a:rPr lang="en-US" sz="1200" b="1" kern="0" dirty="0">
                <a:solidFill>
                  <a:schemeClr val="bg1"/>
                </a:solidFill>
                <a:ea typeface="Arial Unicode MS" pitchFamily="34" charset="-128"/>
                <a:cs typeface="Arial Unicode MS" pitchFamily="34" charset="-128"/>
              </a:rPr>
              <a:t>MUST</a:t>
            </a:r>
            <a:r>
              <a:rPr lang="en-US" sz="1200" kern="0" dirty="0">
                <a:solidFill>
                  <a:schemeClr val="bg1"/>
                </a:solidFill>
                <a:ea typeface="Arial Unicode MS" pitchFamily="34" charset="-128"/>
                <a:cs typeface="Arial Unicode MS" pitchFamily="34" charset="-128"/>
              </a:rPr>
              <a:t> exist in your presentation (will be deleted prior to publication).</a:t>
            </a:r>
            <a:endParaRPr lang="en-US" sz="1200" kern="0" dirty="0">
              <a:solidFill>
                <a:schemeClr val="bg1"/>
              </a:solidFill>
              <a:ea typeface="Arial Unicode MS" pitchFamily="34" charset="-128"/>
              <a:cs typeface="Arial Unicode MS" pitchFamily="34" charset="-128"/>
              <a:sym typeface="Arial"/>
            </a:endParaRPr>
          </a:p>
        </p:txBody>
      </p:sp>
      <p:sp>
        <p:nvSpPr>
          <p:cNvPr id="8" name="Rectangle 7">
            <a:extLst>
              <a:ext uri="{FF2B5EF4-FFF2-40B4-BE49-F238E27FC236}">
                <a16:creationId xmlns:a16="http://schemas.microsoft.com/office/drawing/2014/main" id="{54EA1F9A-B295-434E-AC98-7B2FEA868674}"/>
              </a:ext>
            </a:extLst>
          </p:cNvPr>
          <p:cNvSpPr/>
          <p:nvPr/>
        </p:nvSpPr>
        <p:spPr bwMode="gray">
          <a:xfrm>
            <a:off x="24332" y="6046648"/>
            <a:ext cx="11111356" cy="811351"/>
          </a:xfrm>
          <a:prstGeom prst="rect">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1983" tIns="35992" rIns="71983" bIns="35992" rtlCol="0" anchor="ctr">
            <a:spAutoFit/>
          </a:bodyPr>
          <a:lstStyle/>
          <a:p>
            <a:pPr fontAlgn="base">
              <a:spcAft>
                <a:spcPct val="0"/>
              </a:spcAft>
              <a:buClr>
                <a:srgbClr val="F0AB00"/>
              </a:buClr>
              <a:buSzPct val="80000"/>
            </a:pPr>
            <a:r>
              <a:rPr lang="en-US" sz="1200" u="sng" kern="0" dirty="0">
                <a:solidFill>
                  <a:schemeClr val="bg1"/>
                </a:solidFill>
                <a:ea typeface="Arial Unicode MS" pitchFamily="34" charset="-128"/>
                <a:cs typeface="Arial Unicode MS" pitchFamily="34" charset="-128"/>
                <a:sym typeface="Arial"/>
              </a:rPr>
              <a:t>* Item pool for planned TechEd Journey badge “exam”: </a:t>
            </a:r>
            <a:r>
              <a:rPr lang="en-US" sz="1200" kern="0" dirty="0">
                <a:solidFill>
                  <a:schemeClr val="bg1"/>
                </a:solidFill>
                <a:ea typeface="Arial Unicode MS" pitchFamily="34" charset="-128"/>
                <a:cs typeface="Arial Unicode MS" pitchFamily="34" charset="-128"/>
                <a:sym typeface="Arial"/>
              </a:rPr>
              <a:t>TechEd attendees will be able to get digital “Knowledge Badges” for working on a TechEd Learning Journey. The assessment will include questions from the sessions and general questions provided by the journey leads.</a:t>
            </a:r>
          </a:p>
          <a:p>
            <a:pPr fontAlgn="base">
              <a:spcAft>
                <a:spcPct val="0"/>
              </a:spcAft>
              <a:buClr>
                <a:srgbClr val="F0AB00"/>
              </a:buClr>
              <a:buSzPct val="80000"/>
            </a:pPr>
            <a:r>
              <a:rPr lang="en-US" sz="1200" u="sng" kern="0" dirty="0">
                <a:solidFill>
                  <a:schemeClr val="bg1"/>
                </a:solidFill>
                <a:ea typeface="Arial Unicode MS" pitchFamily="34" charset="-128"/>
                <a:cs typeface="Arial Unicode MS" pitchFamily="34" charset="-128"/>
                <a:sym typeface="Arial"/>
              </a:rPr>
              <a:t>** Self assessment for </a:t>
            </a:r>
            <a:r>
              <a:rPr lang="en-US" sz="1200" u="sng" kern="0" dirty="0" err="1">
                <a:solidFill>
                  <a:schemeClr val="bg1"/>
                </a:solidFill>
                <a:ea typeface="Arial Unicode MS" pitchFamily="34" charset="-128"/>
                <a:cs typeface="Arial Unicode MS" pitchFamily="34" charset="-128"/>
                <a:sym typeface="Arial"/>
              </a:rPr>
              <a:t>openSAP</a:t>
            </a:r>
            <a:r>
              <a:rPr lang="en-US" sz="1200" u="sng" kern="0" dirty="0">
                <a:solidFill>
                  <a:schemeClr val="bg1"/>
                </a:solidFill>
                <a:ea typeface="Arial Unicode MS" pitchFamily="34" charset="-128"/>
                <a:cs typeface="Arial Unicode MS" pitchFamily="34" charset="-128"/>
                <a:sym typeface="Arial"/>
              </a:rPr>
              <a:t> course SAP TechEd 2018 Recap: </a:t>
            </a:r>
            <a:r>
              <a:rPr lang="en-US" sz="1200" kern="0" dirty="0">
                <a:solidFill>
                  <a:schemeClr val="bg1"/>
                </a:solidFill>
                <a:ea typeface="Arial Unicode MS" pitchFamily="34" charset="-128"/>
                <a:cs typeface="Arial Unicode MS" pitchFamily="34" charset="-128"/>
                <a:sym typeface="Arial"/>
              </a:rPr>
              <a:t>A selection of recorded lectures will be included in the recap; watchers can do a self-assessment after watching the recording</a:t>
            </a:r>
          </a:p>
        </p:txBody>
      </p:sp>
    </p:spTree>
    <p:extLst>
      <p:ext uri="{BB962C8B-B14F-4D97-AF65-F5344CB8AC3E}">
        <p14:creationId xmlns:p14="http://schemas.microsoft.com/office/powerpoint/2010/main" val="2875421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A3E3705-B7D4-4BD9-BDC4-657FF67FB6A1}"/>
              </a:ext>
            </a:extLst>
          </p:cNvPr>
          <p:cNvSpPr/>
          <p:nvPr/>
        </p:nvSpPr>
        <p:spPr bwMode="gray">
          <a:xfrm>
            <a:off x="0" y="2522688"/>
            <a:ext cx="9622722" cy="901700"/>
          </a:xfrm>
          <a:prstGeom prst="rect">
            <a:avLst/>
          </a:prstGeom>
          <a:solidFill>
            <a:schemeClr val="accent1">
              <a:lumMod val="20000"/>
              <a:lumOff val="8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504001" y="1620000"/>
            <a:ext cx="9118720" cy="4716000"/>
          </a:xfrm>
        </p:spPr>
        <p:txBody>
          <a:bodyPr/>
          <a:lstStyle/>
          <a:p>
            <a:r>
              <a:rPr lang="en-US" dirty="0"/>
              <a:t>Agenda Item/Divider Headline</a:t>
            </a:r>
          </a:p>
          <a:p>
            <a:pPr lvl="1"/>
            <a:r>
              <a:rPr lang="en-US" dirty="0"/>
              <a:t>Details</a:t>
            </a:r>
          </a:p>
          <a:p>
            <a:r>
              <a:rPr lang="en-US" dirty="0"/>
              <a:t>Agenda Item/Divider Headline</a:t>
            </a:r>
          </a:p>
          <a:p>
            <a:pPr lvl="1"/>
            <a:r>
              <a:rPr lang="en-US" dirty="0"/>
              <a:t>Details</a:t>
            </a:r>
          </a:p>
          <a:p>
            <a:r>
              <a:rPr lang="en-US" dirty="0"/>
              <a:t>Agenda Item/Divider Headline</a:t>
            </a:r>
          </a:p>
          <a:p>
            <a:pPr lvl="1"/>
            <a:r>
              <a:rPr lang="en-US" dirty="0"/>
              <a:t>Details</a:t>
            </a:r>
          </a:p>
          <a:p>
            <a:r>
              <a:rPr lang="en-US" dirty="0"/>
              <a:t>Agenda Item/Divider Headline</a:t>
            </a:r>
          </a:p>
          <a:p>
            <a:pPr lvl="1"/>
            <a:r>
              <a:rPr lang="en-US" dirty="0"/>
              <a:t>Details</a:t>
            </a:r>
          </a:p>
        </p:txBody>
      </p:sp>
      <p:sp>
        <p:nvSpPr>
          <p:cNvPr id="2" name="Title 1"/>
          <p:cNvSpPr>
            <a:spLocks noGrp="1"/>
          </p:cNvSpPr>
          <p:nvPr>
            <p:ph type="title"/>
          </p:nvPr>
        </p:nvSpPr>
        <p:spPr>
          <a:xfrm>
            <a:off x="504001" y="504000"/>
            <a:ext cx="11186476" cy="369332"/>
          </a:xfrm>
        </p:spPr>
        <p:txBody>
          <a:bodyPr/>
          <a:lstStyle/>
          <a:p>
            <a:r>
              <a:rPr lang="en-US" dirty="0"/>
              <a:t>Agenda</a:t>
            </a:r>
          </a:p>
        </p:txBody>
      </p:sp>
      <p:pic>
        <p:nvPicPr>
          <p:cNvPr id="6" name="Picture 5">
            <a:extLst>
              <a:ext uri="{FF2B5EF4-FFF2-40B4-BE49-F238E27FC236}">
                <a16:creationId xmlns:a16="http://schemas.microsoft.com/office/drawing/2014/main" id="{867117B7-AD82-4D1F-8443-1BF6FDD3924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328" r="16647" b="2390"/>
          <a:stretch/>
        </p:blipFill>
        <p:spPr>
          <a:xfrm flipH="1">
            <a:off x="9784078" y="450850"/>
            <a:ext cx="2411095" cy="2978150"/>
          </a:xfrm>
          <a:prstGeom prst="rect">
            <a:avLst/>
          </a:prstGeom>
        </p:spPr>
      </p:pic>
    </p:spTree>
    <p:extLst>
      <p:ext uri="{BB962C8B-B14F-4D97-AF65-F5344CB8AC3E}">
        <p14:creationId xmlns:p14="http://schemas.microsoft.com/office/powerpoint/2010/main" val="3986872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bwMode="gray"/>
        <p:txBody>
          <a:bodyPr/>
          <a:lstStyle/>
          <a:p>
            <a:r>
              <a:rPr lang="en-US" dirty="0"/>
              <a:t>Insert page title (sentence case)</a:t>
            </a:r>
          </a:p>
        </p:txBody>
      </p:sp>
      <p:grpSp>
        <p:nvGrpSpPr>
          <p:cNvPr id="18" name="Group 17">
            <a:extLst>
              <a:ext uri="{FF2B5EF4-FFF2-40B4-BE49-F238E27FC236}">
                <a16:creationId xmlns:a16="http://schemas.microsoft.com/office/drawing/2014/main" id="{B3697665-4FAE-4206-9811-A8B88239E6C9}"/>
              </a:ext>
            </a:extLst>
          </p:cNvPr>
          <p:cNvGrpSpPr/>
          <p:nvPr/>
        </p:nvGrpSpPr>
        <p:grpSpPr>
          <a:xfrm>
            <a:off x="2626973" y="1620000"/>
            <a:ext cx="3118507" cy="3874789"/>
            <a:chOff x="2626973" y="1620000"/>
            <a:chExt cx="3118507" cy="3874789"/>
          </a:xfrm>
        </p:grpSpPr>
        <p:sp>
          <p:nvSpPr>
            <p:cNvPr id="5" name="Information to list level button" descr="Description of the list level funcionality while working with text placeholders" title="Description list level buttons"/>
            <p:cNvSpPr/>
            <p:nvPr/>
          </p:nvSpPr>
          <p:spPr bwMode="gray">
            <a:xfrm>
              <a:off x="2626973" y="1620000"/>
              <a:ext cx="3118507" cy="3874789"/>
            </a:xfrm>
            <a:prstGeom prst="roundRect">
              <a:avLst>
                <a:gd name="adj" fmla="val 5631"/>
              </a:avLst>
            </a:prstGeom>
            <a:solidFill>
              <a:srgbClr val="FFFF00"/>
            </a:solidFill>
            <a:ln w="6350" algn="ctr">
              <a:noFill/>
              <a:miter lim="800000"/>
              <a:headEnd/>
              <a:tailEnd/>
            </a:ln>
          </p:spPr>
          <p:txBody>
            <a:bodyPr lIns="90000" tIns="72000" rIns="90000" bIns="72000" rtlCol="0" anchor="t" anchorCtr="0"/>
            <a:lstStyle/>
            <a:p>
              <a:pPr>
                <a:spcBef>
                  <a:spcPts val="600"/>
                </a:spcBef>
                <a:buClr>
                  <a:schemeClr val="accent1"/>
                </a:buClr>
                <a:buSzPct val="80000"/>
                <a:defRPr/>
              </a:pPr>
              <a:r>
                <a:rPr lang="en-US" sz="1000" b="1" kern="0" dirty="0">
                  <a:ea typeface="Arial Unicode MS" pitchFamily="34" charset="-128"/>
                  <a:cs typeface="Arial Unicode MS" pitchFamily="34" charset="-128"/>
                  <a:sym typeface="Arial"/>
                </a:rPr>
                <a:t>NOTE: </a:t>
              </a:r>
              <a:r>
                <a:rPr lang="en-US" sz="1000" kern="0" dirty="0">
                  <a:ea typeface="Arial Unicode MS" pitchFamily="34" charset="-128"/>
                  <a:cs typeface="Arial Unicode MS" pitchFamily="34" charset="-128"/>
                  <a:sym typeface="Arial"/>
                </a:rPr>
                <a:t>Delete the yellow stickers when finished.</a:t>
              </a:r>
            </a:p>
            <a:p>
              <a:pPr>
                <a:spcBef>
                  <a:spcPts val="600"/>
                </a:spcBef>
                <a:buClr>
                  <a:schemeClr val="accent1"/>
                </a:buClr>
                <a:buSzPct val="80000"/>
                <a:defRPr/>
              </a:pPr>
              <a:r>
                <a:rPr lang="en-US" sz="1000" dirty="0"/>
                <a:t>The text placeholders have different, preformatted text levels. Each level has different formatting </a:t>
              </a:r>
              <a:br>
                <a:rPr lang="en-US" sz="1000" dirty="0"/>
              </a:br>
              <a:r>
                <a:rPr lang="en-US" sz="1000" dirty="0"/>
                <a:t>(font size, indent, bullet).</a:t>
              </a:r>
            </a:p>
            <a:p>
              <a:pPr>
                <a:spcBef>
                  <a:spcPts val="600"/>
                </a:spcBef>
                <a:buClr>
                  <a:schemeClr val="accent1"/>
                </a:buClr>
                <a:buSzPct val="80000"/>
                <a:defRPr/>
              </a:pPr>
              <a:r>
                <a:rPr lang="en-US" sz="1000" dirty="0"/>
                <a:t>To jump between the preformatted text levels, go to </a:t>
              </a:r>
              <a:r>
                <a:rPr lang="en-US" sz="1000" i="1" dirty="0"/>
                <a:t>Home</a:t>
              </a:r>
              <a:r>
                <a:rPr lang="en-US" sz="1000" dirty="0"/>
                <a:t> and use the </a:t>
              </a:r>
              <a:r>
                <a:rPr lang="en-US" sz="1000" i="1" dirty="0"/>
                <a:t>Increase</a:t>
              </a:r>
              <a:r>
                <a:rPr lang="en-US" sz="1000" dirty="0"/>
                <a:t> </a:t>
              </a:r>
              <a:r>
                <a:rPr lang="en-US" sz="1000" i="1" dirty="0"/>
                <a:t>List Level </a:t>
              </a:r>
              <a:r>
                <a:rPr lang="en-US" sz="1000" dirty="0"/>
                <a:t>and </a:t>
              </a:r>
              <a:r>
                <a:rPr lang="en-US" sz="1000" i="1" dirty="0"/>
                <a:t>Decrease</a:t>
              </a:r>
              <a:r>
                <a:rPr lang="en-US" sz="1000" dirty="0"/>
                <a:t> </a:t>
              </a:r>
              <a:r>
                <a:rPr lang="en-US" sz="1000" i="1" dirty="0"/>
                <a:t>List Level </a:t>
              </a:r>
              <a:r>
                <a:rPr lang="en-US" sz="1000" dirty="0"/>
                <a:t>buttons in the </a:t>
              </a:r>
              <a:r>
                <a:rPr lang="en-US" sz="1000" i="1" dirty="0"/>
                <a:t>Paragraph</a:t>
              </a:r>
              <a:r>
                <a:rPr lang="en-US" sz="1000" dirty="0"/>
                <a:t> toolbar.</a:t>
              </a:r>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marL="136525" indent="-136525">
                <a:spcBef>
                  <a:spcPts val="1200"/>
                </a:spcBef>
                <a:buClr>
                  <a:schemeClr val="tx1"/>
                </a:buClr>
                <a:buSzPct val="100000"/>
                <a:buFont typeface="Arial" panose="020B0604020202020204" pitchFamily="34" charset="0"/>
                <a:buChar char="•"/>
                <a:defRPr/>
              </a:pPr>
              <a:r>
                <a:rPr lang="en-US" sz="1000" dirty="0"/>
                <a:t>Type your text in the placeholder.</a:t>
              </a:r>
            </a:p>
            <a:p>
              <a:pPr marL="136525" indent="-136525">
                <a:spcBef>
                  <a:spcPts val="600"/>
                </a:spcBef>
                <a:buClr>
                  <a:schemeClr val="tx1"/>
                </a:buClr>
                <a:buSzPct val="100000"/>
                <a:buFont typeface="Arial" panose="020B0604020202020204" pitchFamily="34" charset="0"/>
                <a:buChar char="•"/>
                <a:defRPr/>
              </a:pPr>
              <a:r>
                <a:rPr lang="en-US" sz="1000" dirty="0"/>
                <a:t>Click </a:t>
              </a:r>
              <a:r>
                <a:rPr lang="en-US" sz="1000" i="1" dirty="0"/>
                <a:t>the Increase List Level </a:t>
              </a:r>
              <a:r>
                <a:rPr lang="en-US" sz="1000" dirty="0"/>
                <a:t>button in the </a:t>
              </a:r>
              <a:r>
                <a:rPr lang="en-US" sz="1000" i="1" dirty="0"/>
                <a:t>Paragraph</a:t>
              </a:r>
              <a:r>
                <a:rPr lang="en-US" sz="1000" dirty="0"/>
                <a:t> toolbar to go to the next level.</a:t>
              </a:r>
            </a:p>
            <a:p>
              <a:pPr marL="136525" indent="-136525">
                <a:spcBef>
                  <a:spcPts val="600"/>
                </a:spcBef>
                <a:buClr>
                  <a:schemeClr val="tx1"/>
                </a:buClr>
                <a:buSzPct val="100000"/>
                <a:buFont typeface="Arial" panose="020B0604020202020204" pitchFamily="34" charset="0"/>
                <a:buChar char="•"/>
                <a:defRPr/>
              </a:pPr>
              <a:r>
                <a:rPr lang="en-US" sz="1000" dirty="0"/>
                <a:t>If you need a bulleted list, choose level 2. </a:t>
              </a:r>
            </a:p>
            <a:p>
              <a:pPr marL="0" indent="0">
                <a:spcBef>
                  <a:spcPts val="600"/>
                </a:spcBef>
                <a:buClr>
                  <a:schemeClr val="bg1"/>
                </a:buClr>
                <a:buSzPct val="100000"/>
                <a:buFont typeface="Arial" panose="020B0604020202020204" pitchFamily="34" charset="0"/>
                <a:buNone/>
                <a:defRPr/>
              </a:pPr>
              <a:r>
                <a:rPr lang="en-US" sz="1000" dirty="0"/>
                <a:t>Avoid working with spaces, other bullets, or bullets in the wrong level. Only when you use the right levels is it possible to reset the slide layout.</a:t>
              </a:r>
            </a:p>
          </p:txBody>
        </p:sp>
        <p:pic>
          <p:nvPicPr>
            <p:cNvPr id="6" name="List level button" descr="Screenshot list level buttons" title="Screenshot list level buttons"/>
            <p:cNvPicPr>
              <a:picLocks noChangeAspect="1"/>
            </p:cNvPicPr>
            <p:nvPr/>
          </p:nvPicPr>
          <p:blipFill rotWithShape="1">
            <a:blip r:embed="rId3"/>
            <a:srcRect l="1094"/>
            <a:stretch/>
          </p:blipFill>
          <p:spPr bwMode="gray">
            <a:xfrm>
              <a:off x="2772980" y="3210025"/>
              <a:ext cx="2826492" cy="901766"/>
            </a:xfrm>
            <a:prstGeom prst="rect">
              <a:avLst/>
            </a:prstGeom>
          </p:spPr>
        </p:pic>
        <p:sp>
          <p:nvSpPr>
            <p:cNvPr id="7" name="Highlight list level button" descr="Rectangle for highliting list level buttons " title="Rectangle"/>
            <p:cNvSpPr/>
            <p:nvPr/>
          </p:nvSpPr>
          <p:spPr bwMode="gray">
            <a:xfrm>
              <a:off x="3427586" y="3266756"/>
              <a:ext cx="487922" cy="27023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2" name="Group 1">
            <a:extLst>
              <a:ext uri="{FF2B5EF4-FFF2-40B4-BE49-F238E27FC236}">
                <a16:creationId xmlns:a16="http://schemas.microsoft.com/office/drawing/2014/main" id="{65C3E0A2-F1E0-4C10-9026-55FFD306EDE8}"/>
              </a:ext>
            </a:extLst>
          </p:cNvPr>
          <p:cNvGrpSpPr/>
          <p:nvPr/>
        </p:nvGrpSpPr>
        <p:grpSpPr>
          <a:xfrm>
            <a:off x="6758888" y="1620000"/>
            <a:ext cx="3118507" cy="3874789"/>
            <a:chOff x="6758888" y="1620000"/>
            <a:chExt cx="3118507" cy="3874789"/>
          </a:xfrm>
        </p:grpSpPr>
        <p:sp>
          <p:nvSpPr>
            <p:cNvPr id="12" name="Information to list level button" descr="Description of the list level funcionality while working with text placeholders" title="Description list level buttons">
              <a:extLst>
                <a:ext uri="{FF2B5EF4-FFF2-40B4-BE49-F238E27FC236}">
                  <a16:creationId xmlns:a16="http://schemas.microsoft.com/office/drawing/2014/main" id="{3A1E681E-67C2-43E5-B895-D40C58DD4E6A}"/>
                </a:ext>
              </a:extLst>
            </p:cNvPr>
            <p:cNvSpPr/>
            <p:nvPr/>
          </p:nvSpPr>
          <p:spPr bwMode="gray">
            <a:xfrm>
              <a:off x="6758888" y="1620000"/>
              <a:ext cx="3118507" cy="3874789"/>
            </a:xfrm>
            <a:prstGeom prst="roundRect">
              <a:avLst>
                <a:gd name="adj" fmla="val 5631"/>
              </a:avLst>
            </a:prstGeom>
            <a:solidFill>
              <a:srgbClr val="FFFF00"/>
            </a:solidFill>
            <a:ln w="6350" algn="ctr">
              <a:noFill/>
              <a:miter lim="800000"/>
              <a:headEnd/>
              <a:tailEnd/>
            </a:ln>
          </p:spPr>
          <p:txBody>
            <a:bodyPr lIns="90000" tIns="72000" rIns="90000" bIns="72000" rtlCol="0" anchor="t" anchorCtr="0"/>
            <a:lstStyle/>
            <a:p>
              <a:pPr>
                <a:spcBef>
                  <a:spcPts val="600"/>
                </a:spcBef>
                <a:buClr>
                  <a:schemeClr val="accent1"/>
                </a:buClr>
                <a:buSzPct val="80000"/>
                <a:defRPr/>
              </a:pPr>
              <a:r>
                <a:rPr lang="en-US" sz="1000" b="1" kern="0" dirty="0">
                  <a:ea typeface="Arial Unicode MS" pitchFamily="34" charset="-128"/>
                  <a:cs typeface="Arial Unicode MS" pitchFamily="34" charset="-128"/>
                  <a:sym typeface="Arial"/>
                </a:rPr>
                <a:t>NOTE: </a:t>
              </a:r>
              <a:r>
                <a:rPr lang="en-US" sz="1000" kern="0" dirty="0">
                  <a:ea typeface="Arial Unicode MS" pitchFamily="34" charset="-128"/>
                  <a:cs typeface="Arial Unicode MS" pitchFamily="34" charset="-128"/>
                  <a:sym typeface="Arial"/>
                </a:rPr>
                <a:t>Delete the yellow stickers when finished.</a:t>
              </a:r>
            </a:p>
            <a:p>
              <a:pPr>
                <a:spcBef>
                  <a:spcPts val="600"/>
                </a:spcBef>
                <a:buClr>
                  <a:schemeClr val="accent1"/>
                </a:buClr>
                <a:buSzPct val="80000"/>
                <a:defRPr/>
              </a:pPr>
              <a:r>
                <a:rPr lang="en-US" sz="1000" dirty="0"/>
                <a:t>When creating a new slide, it is advantageous to apply the appropriate layout in order to use the defined placeholders.</a:t>
              </a:r>
            </a:p>
            <a:p>
              <a:pPr>
                <a:spcBef>
                  <a:spcPts val="600"/>
                </a:spcBef>
                <a:buClr>
                  <a:schemeClr val="accent1"/>
                </a:buClr>
                <a:buSzPct val="80000"/>
                <a:defRPr/>
              </a:pPr>
              <a:r>
                <a:rPr lang="en-US" sz="1000" dirty="0"/>
                <a:t>Go to </a:t>
              </a:r>
              <a:r>
                <a:rPr lang="en-US" sz="1000" i="1" dirty="0"/>
                <a:t>Home</a:t>
              </a:r>
              <a:r>
                <a:rPr lang="en-US" sz="1000" dirty="0"/>
                <a:t> and click on </a:t>
              </a:r>
              <a:r>
                <a:rPr lang="en-US" sz="1000" i="1" dirty="0"/>
                <a:t>New Slide.</a:t>
              </a:r>
            </a:p>
            <a:p>
              <a:pPr>
                <a:spcBef>
                  <a:spcPts val="600"/>
                </a:spcBef>
                <a:buClr>
                  <a:schemeClr val="accent1"/>
                </a:buClr>
                <a:buSzPct val="80000"/>
                <a:defRPr/>
              </a:pPr>
              <a:endParaRPr lang="en-US" sz="1000" i="1" dirty="0"/>
            </a:p>
            <a:p>
              <a:pPr>
                <a:spcBef>
                  <a:spcPts val="600"/>
                </a:spcBef>
                <a:buClr>
                  <a:schemeClr val="accent1"/>
                </a:buClr>
                <a:buSzPct val="80000"/>
                <a:defRPr/>
              </a:pPr>
              <a:endParaRPr lang="en-US" sz="1000" i="1" dirty="0"/>
            </a:p>
            <a:p>
              <a:pPr>
                <a:spcBef>
                  <a:spcPts val="600"/>
                </a:spcBef>
                <a:buClr>
                  <a:schemeClr val="accent1"/>
                </a:buClr>
                <a:buSzPct val="80000"/>
                <a:defRPr/>
              </a:pPr>
              <a:endParaRPr lang="en-US" sz="1000" i="1" dirty="0"/>
            </a:p>
            <a:p>
              <a:pPr>
                <a:spcBef>
                  <a:spcPts val="600"/>
                </a:spcBef>
                <a:buClr>
                  <a:schemeClr val="accent1"/>
                </a:buClr>
                <a:buSzPct val="80000"/>
                <a:defRPr/>
              </a:pPr>
              <a:endParaRPr lang="en-US" sz="1000" i="1" dirty="0"/>
            </a:p>
            <a:p>
              <a:pPr>
                <a:spcBef>
                  <a:spcPts val="600"/>
                </a:spcBef>
                <a:buClr>
                  <a:schemeClr val="accent1"/>
                </a:buClr>
                <a:buSzPct val="80000"/>
                <a:defRPr/>
              </a:pPr>
              <a:endParaRPr lang="en-US" sz="1000" i="1" dirty="0"/>
            </a:p>
            <a:p>
              <a:pPr>
                <a:spcBef>
                  <a:spcPts val="600"/>
                </a:spcBef>
                <a:buClr>
                  <a:schemeClr val="accent1"/>
                </a:buClr>
                <a:buSzPct val="80000"/>
                <a:defRPr/>
              </a:pPr>
              <a:endParaRPr lang="en-US" sz="1000" i="1" dirty="0"/>
            </a:p>
            <a:p>
              <a:pPr>
                <a:spcBef>
                  <a:spcPts val="600"/>
                </a:spcBef>
                <a:buClr>
                  <a:schemeClr val="accent1"/>
                </a:buClr>
                <a:buSzPct val="80000"/>
                <a:defRPr/>
              </a:pPr>
              <a:endParaRPr lang="en-US" sz="1000" i="1" dirty="0"/>
            </a:p>
            <a:p>
              <a:pPr>
                <a:spcBef>
                  <a:spcPts val="600"/>
                </a:spcBef>
                <a:buClr>
                  <a:schemeClr val="accent1"/>
                </a:buClr>
                <a:buSzPct val="80000"/>
                <a:defRPr/>
              </a:pPr>
              <a:endParaRPr lang="en-US" sz="1000" dirty="0"/>
            </a:p>
            <a:p>
              <a:pPr>
                <a:spcBef>
                  <a:spcPts val="600"/>
                </a:spcBef>
                <a:buClr>
                  <a:schemeClr val="accent1"/>
                </a:buClr>
                <a:buSzPct val="80000"/>
                <a:defRPr/>
              </a:pPr>
              <a:r>
                <a:rPr lang="en-US" sz="1000" dirty="0"/>
                <a:t>The slide layout can be applied even after slides have been finished. </a:t>
              </a:r>
              <a:br>
                <a:rPr lang="en-US" sz="1000" dirty="0"/>
              </a:br>
              <a:r>
                <a:rPr lang="en-US" sz="1000" dirty="0"/>
                <a:t>Go to </a:t>
              </a:r>
              <a:r>
                <a:rPr lang="en-US" sz="1000" i="1" dirty="0"/>
                <a:t>Home</a:t>
              </a:r>
              <a:r>
                <a:rPr lang="en-US" sz="1000" dirty="0"/>
                <a:t> and click on </a:t>
              </a:r>
              <a:r>
                <a:rPr lang="en-US" sz="1000" i="1" dirty="0"/>
                <a:t>Layout.</a:t>
              </a:r>
            </a:p>
            <a:p>
              <a:pPr>
                <a:spcBef>
                  <a:spcPts val="600"/>
                </a:spcBef>
                <a:buClr>
                  <a:schemeClr val="accent1"/>
                </a:buClr>
                <a:buSzPct val="80000"/>
                <a:defRPr/>
              </a:pPr>
              <a:endParaRPr lang="en-US" sz="1000" dirty="0"/>
            </a:p>
          </p:txBody>
        </p:sp>
        <p:pic>
          <p:nvPicPr>
            <p:cNvPr id="16" name="Picture 15">
              <a:extLst>
                <a:ext uri="{FF2B5EF4-FFF2-40B4-BE49-F238E27FC236}">
                  <a16:creationId xmlns:a16="http://schemas.microsoft.com/office/drawing/2014/main" id="{70A063B9-0B83-4889-B313-F31221FDAFDF}"/>
                </a:ext>
              </a:extLst>
            </p:cNvPr>
            <p:cNvPicPr>
              <a:picLocks noChangeAspect="1"/>
            </p:cNvPicPr>
            <p:nvPr/>
          </p:nvPicPr>
          <p:blipFill rotWithShape="1">
            <a:blip r:embed="rId4"/>
            <a:srcRect l="381" t="399" r="1" b="835"/>
            <a:stretch/>
          </p:blipFill>
          <p:spPr>
            <a:xfrm>
              <a:off x="8084829" y="2729301"/>
              <a:ext cx="1673004" cy="1578240"/>
            </a:xfrm>
            <a:prstGeom prst="rect">
              <a:avLst/>
            </a:prstGeom>
          </p:spPr>
        </p:pic>
        <p:grpSp>
          <p:nvGrpSpPr>
            <p:cNvPr id="19" name="Group 18">
              <a:extLst>
                <a:ext uri="{FF2B5EF4-FFF2-40B4-BE49-F238E27FC236}">
                  <a16:creationId xmlns:a16="http://schemas.microsoft.com/office/drawing/2014/main" id="{EBF96B98-2123-4ACB-AD73-357C267437B6}"/>
                </a:ext>
              </a:extLst>
            </p:cNvPr>
            <p:cNvGrpSpPr/>
            <p:nvPr/>
          </p:nvGrpSpPr>
          <p:grpSpPr>
            <a:xfrm>
              <a:off x="6894353" y="2729301"/>
              <a:ext cx="1140513" cy="672571"/>
              <a:chOff x="6881654" y="2729301"/>
              <a:chExt cx="1212479" cy="715010"/>
            </a:xfrm>
          </p:grpSpPr>
          <p:pic>
            <p:nvPicPr>
              <p:cNvPr id="3" name="Picture 2">
                <a:extLst>
                  <a:ext uri="{FF2B5EF4-FFF2-40B4-BE49-F238E27FC236}">
                    <a16:creationId xmlns:a16="http://schemas.microsoft.com/office/drawing/2014/main" id="{4D89276C-37B5-4295-A987-F323A9A02E03}"/>
                  </a:ext>
                </a:extLst>
              </p:cNvPr>
              <p:cNvPicPr>
                <a:picLocks noChangeAspect="1"/>
              </p:cNvPicPr>
              <p:nvPr/>
            </p:nvPicPr>
            <p:blipFill rotWithShape="1">
              <a:blip r:embed="rId5"/>
              <a:srcRect l="1482" t="1845"/>
              <a:stretch/>
            </p:blipFill>
            <p:spPr>
              <a:xfrm>
                <a:off x="6881654" y="2729301"/>
                <a:ext cx="1212479" cy="715010"/>
              </a:xfrm>
              <a:prstGeom prst="rect">
                <a:avLst/>
              </a:prstGeom>
            </p:spPr>
          </p:pic>
          <p:sp>
            <p:nvSpPr>
              <p:cNvPr id="17" name="Highlight list level button" descr="Rectangle for highliting list level buttons " title="Rectangle">
                <a:extLst>
                  <a:ext uri="{FF2B5EF4-FFF2-40B4-BE49-F238E27FC236}">
                    <a16:creationId xmlns:a16="http://schemas.microsoft.com/office/drawing/2014/main" id="{002C3309-B5E8-422D-8844-54AD8AA3B89A}"/>
                  </a:ext>
                </a:extLst>
              </p:cNvPr>
              <p:cNvSpPr/>
              <p:nvPr/>
            </p:nvSpPr>
            <p:spPr bwMode="gray">
              <a:xfrm>
                <a:off x="7386730" y="2933700"/>
                <a:ext cx="280895" cy="431423"/>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2548924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bwMode="gray">
          <a:xfrm>
            <a:off x="504001" y="504000"/>
            <a:ext cx="11186476" cy="677108"/>
          </a:xfrm>
        </p:spPr>
        <p:txBody>
          <a:bodyPr/>
          <a:lstStyle/>
          <a:p>
            <a:r>
              <a:rPr lang="en-US" dirty="0"/>
              <a:t>Insert page title (sentence case)</a:t>
            </a:r>
            <a:br>
              <a:rPr lang="en-US" dirty="0"/>
            </a:br>
            <a:r>
              <a:rPr lang="en-US" sz="2000" b="0" dirty="0"/>
              <a:t>Subheadline</a:t>
            </a:r>
          </a:p>
        </p:txBody>
      </p:sp>
    </p:spTree>
    <p:extLst>
      <p:ext uri="{BB962C8B-B14F-4D97-AF65-F5344CB8AC3E}">
        <p14:creationId xmlns:p14="http://schemas.microsoft.com/office/powerpoint/2010/main" val="1510968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lstStyle/>
          <a:p>
            <a:pPr lvl="0"/>
            <a:r>
              <a:rPr lang="en-US" dirty="0"/>
              <a:t>“Quote goes here and here </a:t>
            </a:r>
            <a:r>
              <a:rPr lang="en-US" dirty="0">
                <a:solidFill>
                  <a:schemeClr val="accent1"/>
                </a:solidFill>
              </a:rPr>
              <a:t>and here</a:t>
            </a:r>
            <a:r>
              <a:rPr lang="en-US" dirty="0"/>
              <a:t>.”</a:t>
            </a:r>
          </a:p>
          <a:p>
            <a:pPr lvl="1"/>
            <a:r>
              <a:rPr lang="en-US" dirty="0"/>
              <a:t>Source</a:t>
            </a:r>
          </a:p>
        </p:txBody>
      </p:sp>
    </p:spTree>
    <p:extLst>
      <p:ext uri="{BB962C8B-B14F-4D97-AF65-F5344CB8AC3E}">
        <p14:creationId xmlns:p14="http://schemas.microsoft.com/office/powerpoint/2010/main" val="736971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descr="Placeholder for an image full screen with second motion band" title="Image placeholder content slide"/>
          <p:cNvSpPr>
            <a:spLocks noGrp="1"/>
          </p:cNvSpPr>
          <p:nvPr>
            <p:ph type="pic" sz="quarter" idx="10"/>
          </p:nvPr>
        </p:nvSpPr>
        <p:spPr bwMode="gray"/>
      </p:sp>
      <p:sp>
        <p:nvSpPr>
          <p:cNvPr id="4" name="Rectangle 3">
            <a:extLst>
              <a:ext uri="{FF2B5EF4-FFF2-40B4-BE49-F238E27FC236}">
                <a16:creationId xmlns:a16="http://schemas.microsoft.com/office/drawing/2014/main" id="{D0FA5854-87F7-4B2C-A7B2-E7A44C633E61}"/>
              </a:ext>
            </a:extLst>
          </p:cNvPr>
          <p:cNvSpPr/>
          <p:nvPr/>
        </p:nvSpPr>
        <p:spPr bwMode="gray">
          <a:xfrm>
            <a:off x="-1" y="0"/>
            <a:ext cx="5595258" cy="257369"/>
          </a:xfrm>
          <a:prstGeom prst="rect">
            <a:avLst/>
          </a:prstGeom>
          <a:solidFill>
            <a:srgbClr val="FFFF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2000" tIns="36000" rIns="72000" bIns="36000" rtlCol="0" anchor="ctr">
            <a:spAutoFit/>
          </a:bodyPr>
          <a:lstStyle/>
          <a:p>
            <a:pPr fontAlgn="base">
              <a:spcBef>
                <a:spcPct val="50000"/>
              </a:spcBef>
              <a:spcAft>
                <a:spcPct val="0"/>
              </a:spcAft>
              <a:buClr>
                <a:srgbClr val="F0AB00"/>
              </a:buClr>
              <a:buSzPct val="80000"/>
            </a:pPr>
            <a:r>
              <a:rPr lang="en-US" sz="1200" b="1" kern="0" dirty="0">
                <a:solidFill>
                  <a:schemeClr val="tx1"/>
                </a:solidFill>
                <a:ea typeface="Arial Unicode MS" pitchFamily="34" charset="-128"/>
                <a:cs typeface="Arial Unicode MS" pitchFamily="34" charset="-128"/>
                <a:sym typeface="Arial"/>
              </a:rPr>
              <a:t>NOTE: </a:t>
            </a:r>
            <a:r>
              <a:rPr lang="en-US" sz="1200" kern="0" dirty="0">
                <a:solidFill>
                  <a:schemeClr val="tx1"/>
                </a:solidFill>
                <a:ea typeface="Arial Unicode MS" pitchFamily="34" charset="-128"/>
                <a:cs typeface="Arial Unicode MS" pitchFamily="34" charset="-128"/>
                <a:sym typeface="Arial"/>
              </a:rPr>
              <a:t>Delete the yellow stickers when finished. </a:t>
            </a:r>
            <a:r>
              <a:rPr lang="en-US" sz="1200" kern="0" dirty="0">
                <a:solidFill>
                  <a:schemeClr val="tx1"/>
                </a:solidFill>
                <a:ea typeface="Arial Unicode MS" pitchFamily="34" charset="-128"/>
                <a:cs typeface="Arial Unicode MS" pitchFamily="34" charset="-128"/>
              </a:rPr>
              <a:t>This slide is for screenshots.</a:t>
            </a:r>
          </a:p>
        </p:txBody>
      </p:sp>
    </p:spTree>
    <p:extLst>
      <p:ext uri="{BB962C8B-B14F-4D97-AF65-F5344CB8AC3E}">
        <p14:creationId xmlns:p14="http://schemas.microsoft.com/office/powerpoint/2010/main" val="3045155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bwMode="gray">
          <a:xfrm>
            <a:off x="504001" y="504000"/>
            <a:ext cx="11186476" cy="677108"/>
          </a:xfrm>
        </p:spPr>
        <p:txBody>
          <a:bodyPr/>
          <a:lstStyle/>
          <a:p>
            <a:r>
              <a:rPr lang="en-US" dirty="0"/>
              <a:t>Insert page title (sentence case)</a:t>
            </a:r>
            <a:br>
              <a:rPr lang="en-US" dirty="0"/>
            </a:br>
            <a:r>
              <a:rPr lang="en-US" sz="2000" b="0" dirty="0"/>
              <a:t>Subheadline</a:t>
            </a:r>
          </a:p>
        </p:txBody>
      </p:sp>
    </p:spTree>
    <p:extLst>
      <p:ext uri="{BB962C8B-B14F-4D97-AF65-F5344CB8AC3E}">
        <p14:creationId xmlns:p14="http://schemas.microsoft.com/office/powerpoint/2010/main" val="1753358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84544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Speakers 2018</a:t>
            </a:r>
          </a:p>
        </p:txBody>
      </p:sp>
      <p:graphicFrame>
        <p:nvGraphicFramePr>
          <p:cNvPr id="17" name="Table 16">
            <a:extLst>
              <a:ext uri="{FF2B5EF4-FFF2-40B4-BE49-F238E27FC236}">
                <a16:creationId xmlns:a16="http://schemas.microsoft.com/office/drawing/2014/main" id="{D64080A9-84DC-4F9C-AAC0-D7655B77A7D5}"/>
              </a:ext>
            </a:extLst>
          </p:cNvPr>
          <p:cNvGraphicFramePr>
            <a:graphicFrameLocks noGrp="1"/>
          </p:cNvGraphicFramePr>
          <p:nvPr>
            <p:extLst>
              <p:ext uri="{D42A27DB-BD31-4B8C-83A1-F6EECF244321}">
                <p14:modId xmlns:p14="http://schemas.microsoft.com/office/powerpoint/2010/main" val="813309771"/>
              </p:ext>
            </p:extLst>
          </p:nvPr>
        </p:nvGraphicFramePr>
        <p:xfrm>
          <a:off x="1922357" y="1719091"/>
          <a:ext cx="9767993" cy="3635640"/>
        </p:xfrm>
        <a:graphic>
          <a:graphicData uri="http://schemas.openxmlformats.org/drawingml/2006/table">
            <a:tbl>
              <a:tblPr firstRow="1" bandRow="1">
                <a:tableStyleId>{2D5ABB26-0587-4C30-8999-92F81FD0307C}</a:tableStyleId>
              </a:tblPr>
              <a:tblGrid>
                <a:gridCol w="3091603">
                  <a:extLst>
                    <a:ext uri="{9D8B030D-6E8A-4147-A177-3AD203B41FA5}">
                      <a16:colId xmlns:a16="http://schemas.microsoft.com/office/drawing/2014/main" val="2285052689"/>
                    </a:ext>
                  </a:extLst>
                </a:gridCol>
                <a:gridCol w="6676390">
                  <a:extLst>
                    <a:ext uri="{9D8B030D-6E8A-4147-A177-3AD203B41FA5}">
                      <a16:colId xmlns:a16="http://schemas.microsoft.com/office/drawing/2014/main" val="1552051810"/>
                    </a:ext>
                  </a:extLst>
                </a:gridCol>
              </a:tblGrid>
              <a:tr h="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SAP TechEd Las Vegas</a:t>
                      </a:r>
                      <a:br>
                        <a:rPr lang="en-US" sz="2000" b="1" dirty="0">
                          <a:solidFill>
                            <a:schemeClr val="accent1"/>
                          </a:solidFill>
                        </a:rPr>
                      </a:br>
                      <a:r>
                        <a:rPr lang="en-US" sz="1600" dirty="0">
                          <a:solidFill>
                            <a:schemeClr val="tx1"/>
                          </a:solidFill>
                        </a:rPr>
                        <a:t>October 2–5, 2018</a:t>
                      </a:r>
                      <a:endParaRPr lang="en-US" sz="2000" dirty="0">
                        <a:solidFill>
                          <a:schemeClr val="tx1"/>
                        </a:solidFill>
                      </a:endParaRPr>
                    </a:p>
                  </a:txBody>
                  <a:tcPr marL="0" marT="324000" marB="324000" anchor="ctr">
                    <a:lnB w="12700" cap="flat" cmpd="sng" algn="ctr">
                      <a:solidFill>
                        <a:schemeClr val="tx1"/>
                      </a:solidFill>
                      <a:prstDash val="solid"/>
                      <a:round/>
                      <a:headEnd type="none" w="med" len="med"/>
                      <a:tailEnd type="none" w="med" len="med"/>
                    </a:lnB>
                  </a:tcPr>
                </a:tc>
                <a:tc>
                  <a:txBody>
                    <a:bodyPr/>
                    <a:lstStyle/>
                    <a:p>
                      <a:pPr>
                        <a:spcAft>
                          <a:spcPts val="600"/>
                        </a:spcAft>
                        <a:buClr>
                          <a:schemeClr val="accent1"/>
                        </a:buClr>
                      </a:pPr>
                      <a:r>
                        <a:rPr lang="en-US" sz="1600" dirty="0">
                          <a:solidFill>
                            <a:schemeClr val="tx1"/>
                          </a:solidFill>
                        </a:rPr>
                        <a:t>Andrew Lunde</a:t>
                      </a:r>
                    </a:p>
                    <a:p>
                      <a:pPr marL="0" marR="0" lvl="0" indent="0" algn="l" defTabSz="1088558" rtl="0" eaLnBrk="1" fontAlgn="auto" latinLnBrk="0" hangingPunct="1">
                        <a:lnSpc>
                          <a:spcPct val="100000"/>
                        </a:lnSpc>
                        <a:spcBef>
                          <a:spcPts val="0"/>
                        </a:spcBef>
                        <a:spcAft>
                          <a:spcPts val="600"/>
                        </a:spcAft>
                        <a:buClr>
                          <a:schemeClr val="accent1"/>
                        </a:buClr>
                        <a:buSzTx/>
                        <a:buFontTx/>
                        <a:buNone/>
                        <a:tabLst/>
                        <a:defRPr/>
                      </a:pPr>
                      <a:r>
                        <a:rPr lang="en-US" sz="1600" dirty="0">
                          <a:solidFill>
                            <a:schemeClr val="tx1"/>
                          </a:solidFill>
                        </a:rPr>
                        <a:t>Harini </a:t>
                      </a:r>
                      <a:r>
                        <a:rPr lang="en-US" sz="1600" dirty="0" err="1">
                          <a:solidFill>
                            <a:schemeClr val="tx1"/>
                          </a:solidFill>
                        </a:rPr>
                        <a:t>Gunabalan</a:t>
                      </a:r>
                      <a:endParaRPr lang="en-US" sz="1600" dirty="0">
                        <a:solidFill>
                          <a:schemeClr val="tx1"/>
                        </a:solidFill>
                      </a:endParaRPr>
                    </a:p>
                  </a:txBody>
                  <a:tcPr marR="0" marT="324000" marB="32400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308886"/>
                  </a:ext>
                </a:extLst>
              </a:tr>
              <a:tr h="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SAP TechEd Barcelona</a:t>
                      </a:r>
                      <a:br>
                        <a:rPr lang="en-US" sz="2000" b="1" dirty="0">
                          <a:solidFill>
                            <a:schemeClr val="accent1"/>
                          </a:solidFill>
                        </a:rPr>
                      </a:br>
                      <a:r>
                        <a:rPr lang="en-US" sz="1600" dirty="0">
                          <a:solidFill>
                            <a:schemeClr val="tx1"/>
                          </a:solidFill>
                        </a:rPr>
                        <a:t>October 23–25, 2018</a:t>
                      </a:r>
                      <a:endParaRPr lang="en-US" sz="2000" dirty="0">
                        <a:solidFill>
                          <a:schemeClr val="tx1"/>
                        </a:solidFill>
                      </a:endParaRPr>
                    </a:p>
                  </a:txBody>
                  <a:tcPr marL="0" marT="324000" marB="324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600"/>
                        </a:spcAft>
                        <a:buClr>
                          <a:schemeClr val="accent1"/>
                        </a:buClr>
                      </a:pPr>
                      <a:r>
                        <a:rPr lang="en-US" sz="1600" dirty="0">
                          <a:solidFill>
                            <a:schemeClr val="tx1"/>
                          </a:solidFill>
                        </a:rPr>
                        <a:t>Aron MacDonald</a:t>
                      </a:r>
                    </a:p>
                    <a:p>
                      <a:pPr>
                        <a:spcAft>
                          <a:spcPts val="600"/>
                        </a:spcAft>
                        <a:buClr>
                          <a:schemeClr val="accent1"/>
                        </a:buClr>
                      </a:pPr>
                      <a:r>
                        <a:rPr lang="en-US" sz="1600" dirty="0">
                          <a:solidFill>
                            <a:schemeClr val="tx1"/>
                          </a:solidFill>
                        </a:rPr>
                        <a:t>Harini </a:t>
                      </a:r>
                      <a:r>
                        <a:rPr lang="en-US" sz="1600" dirty="0" err="1">
                          <a:solidFill>
                            <a:schemeClr val="tx1"/>
                          </a:solidFill>
                        </a:rPr>
                        <a:t>Gunabalan</a:t>
                      </a:r>
                      <a:endParaRPr lang="en-US" sz="1600" dirty="0">
                        <a:solidFill>
                          <a:schemeClr val="tx1"/>
                        </a:solidFill>
                      </a:endParaRPr>
                    </a:p>
                  </a:txBody>
                  <a:tcPr marR="0" marT="324000" marB="324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4938143"/>
                  </a:ext>
                </a:extLst>
              </a:tr>
              <a:tr h="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SAP TechEd Bangalore</a:t>
                      </a:r>
                      <a:br>
                        <a:rPr lang="en-US" sz="2000" b="1" dirty="0">
                          <a:solidFill>
                            <a:schemeClr val="accent1"/>
                          </a:solidFill>
                        </a:rPr>
                      </a:br>
                      <a:r>
                        <a:rPr lang="en-US" sz="1600" dirty="0">
                          <a:solidFill>
                            <a:schemeClr val="tx1"/>
                          </a:solidFill>
                        </a:rPr>
                        <a:t>November 28–30, 2018</a:t>
                      </a:r>
                      <a:endParaRPr lang="en-US" sz="2000" dirty="0">
                        <a:solidFill>
                          <a:schemeClr val="tx1"/>
                        </a:solidFill>
                      </a:endParaRPr>
                    </a:p>
                  </a:txBody>
                  <a:tcPr marL="0" marT="324000" marB="32400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600"/>
                        </a:spcAft>
                        <a:buClr>
                          <a:schemeClr val="accent1"/>
                        </a:buClr>
                        <a:buSzTx/>
                        <a:buFontTx/>
                        <a:buNone/>
                        <a:tabLst/>
                        <a:defRPr/>
                      </a:pPr>
                      <a:r>
                        <a:rPr lang="en-US" sz="1600" dirty="0">
                          <a:solidFill>
                            <a:schemeClr val="tx1"/>
                          </a:solidFill>
                        </a:rPr>
                        <a:t>Abhijeet </a:t>
                      </a:r>
                      <a:r>
                        <a:rPr lang="en-US" sz="1600" dirty="0"/>
                        <a:t>G </a:t>
                      </a:r>
                      <a:r>
                        <a:rPr lang="en-US" sz="1600" dirty="0" err="1"/>
                        <a:t>Chinchanikar</a:t>
                      </a:r>
                      <a:endParaRPr lang="en-US" sz="1600" dirty="0">
                        <a:solidFill>
                          <a:schemeClr val="tx1"/>
                        </a:solidFill>
                      </a:endParaRPr>
                    </a:p>
                    <a:p>
                      <a:pPr>
                        <a:spcAft>
                          <a:spcPts val="600"/>
                        </a:spcAft>
                        <a:buClr>
                          <a:schemeClr val="accent1"/>
                        </a:buClr>
                      </a:pPr>
                      <a:r>
                        <a:rPr lang="en-US" sz="1600" dirty="0" err="1">
                          <a:solidFill>
                            <a:schemeClr val="tx1"/>
                          </a:solidFill>
                        </a:rPr>
                        <a:t>Arun</a:t>
                      </a:r>
                      <a:r>
                        <a:rPr lang="en-US" sz="1600" dirty="0">
                          <a:solidFill>
                            <a:schemeClr val="tx1"/>
                          </a:solidFill>
                        </a:rPr>
                        <a:t> Srinivasan</a:t>
                      </a:r>
                    </a:p>
                  </a:txBody>
                  <a:tcPr marR="0" marT="324000" marB="32400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34946448"/>
                  </a:ext>
                </a:extLst>
              </a:tr>
            </a:tbl>
          </a:graphicData>
        </a:graphic>
      </p:graphicFrame>
      <p:pic>
        <p:nvPicPr>
          <p:cNvPr id="9" name="Picture 8">
            <a:extLst>
              <a:ext uri="{FF2B5EF4-FFF2-40B4-BE49-F238E27FC236}">
                <a16:creationId xmlns:a16="http://schemas.microsoft.com/office/drawing/2014/main" id="{E2892AE9-F896-4D2C-91D5-A82662E2551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0" y="1827498"/>
            <a:ext cx="2016000" cy="2016000"/>
          </a:xfrm>
          <a:prstGeom prst="rect">
            <a:avLst/>
          </a:prstGeom>
        </p:spPr>
      </p:pic>
    </p:spTree>
    <p:extLst>
      <p:ext uri="{BB962C8B-B14F-4D97-AF65-F5344CB8AC3E}">
        <p14:creationId xmlns:p14="http://schemas.microsoft.com/office/powerpoint/2010/main" val="3716129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9E7D246-0A6A-43D0-9E8F-CB819450D990}"/>
              </a:ext>
            </a:extLst>
          </p:cNvPr>
          <p:cNvGrpSpPr/>
          <p:nvPr/>
        </p:nvGrpSpPr>
        <p:grpSpPr>
          <a:xfrm>
            <a:off x="1783465" y="1112805"/>
            <a:ext cx="8628244" cy="4771581"/>
            <a:chOff x="1399199" y="1112805"/>
            <a:chExt cx="8628244" cy="4771581"/>
          </a:xfrm>
        </p:grpSpPr>
        <p:pic>
          <p:nvPicPr>
            <p:cNvPr id="18" name="Picture 17">
              <a:extLst>
                <a:ext uri="{FF2B5EF4-FFF2-40B4-BE49-F238E27FC236}">
                  <a16:creationId xmlns:a16="http://schemas.microsoft.com/office/drawing/2014/main" id="{5520A257-EC5F-4B1A-8CF6-01482CE670F5}"/>
                </a:ext>
              </a:extLst>
            </p:cNvPr>
            <p:cNvPicPr>
              <a:picLocks noChangeAspect="1"/>
            </p:cNvPicPr>
            <p:nvPr/>
          </p:nvPicPr>
          <p:blipFill>
            <a:blip r:embed="rId3"/>
            <a:stretch>
              <a:fillRect/>
            </a:stretch>
          </p:blipFill>
          <p:spPr>
            <a:xfrm>
              <a:off x="7532171" y="1112805"/>
              <a:ext cx="2495272" cy="4771581"/>
            </a:xfrm>
            <a:prstGeom prst="rect">
              <a:avLst/>
            </a:prstGeom>
          </p:spPr>
        </p:pic>
        <p:grpSp>
          <p:nvGrpSpPr>
            <p:cNvPr id="3" name="Group 2">
              <a:extLst>
                <a:ext uri="{FF2B5EF4-FFF2-40B4-BE49-F238E27FC236}">
                  <a16:creationId xmlns:a16="http://schemas.microsoft.com/office/drawing/2014/main" id="{312B1929-55EC-4213-8DF1-984AA7E817DC}"/>
                </a:ext>
              </a:extLst>
            </p:cNvPr>
            <p:cNvGrpSpPr/>
            <p:nvPr/>
          </p:nvGrpSpPr>
          <p:grpSpPr>
            <a:xfrm>
              <a:off x="1399199" y="1752427"/>
              <a:ext cx="5450092" cy="3492336"/>
              <a:chOff x="1399199" y="1752427"/>
              <a:chExt cx="5450092" cy="3492336"/>
            </a:xfrm>
          </p:grpSpPr>
          <p:sp>
            <p:nvSpPr>
              <p:cNvPr id="5" name="TextBox 4">
                <a:extLst>
                  <a:ext uri="{FF2B5EF4-FFF2-40B4-BE49-F238E27FC236}">
                    <a16:creationId xmlns:a16="http://schemas.microsoft.com/office/drawing/2014/main" id="{1D122EDB-B04E-4E83-95B1-AC5408DFC6EC}"/>
                  </a:ext>
                </a:extLst>
              </p:cNvPr>
              <p:cNvSpPr txBox="1"/>
              <p:nvPr/>
            </p:nvSpPr>
            <p:spPr>
              <a:xfrm>
                <a:off x="1399199" y="1752427"/>
                <a:ext cx="5450092" cy="2431435"/>
              </a:xfrm>
              <a:prstGeom prst="rect">
                <a:avLst/>
              </a:prstGeom>
              <a:noFill/>
            </p:spPr>
            <p:txBody>
              <a:bodyPr wrap="square" lIns="0" tIns="0" rIns="0" bIns="0" rtlCol="0">
                <a:spAutoFit/>
              </a:bodyPr>
              <a:lstStyle/>
              <a:p>
                <a:pPr>
                  <a:spcAft>
                    <a:spcPts val="1800"/>
                  </a:spcAft>
                </a:pPr>
                <a:r>
                  <a:rPr lang="en-US" sz="3600" b="1" dirty="0">
                    <a:solidFill>
                      <a:schemeClr val="accent1"/>
                    </a:solidFill>
                  </a:rPr>
                  <a:t>Take the session survey.</a:t>
                </a:r>
              </a:p>
              <a:p>
                <a:r>
                  <a:rPr lang="en-US" sz="2000" dirty="0"/>
                  <a:t>We want to hear from you! </a:t>
                </a:r>
                <a:br>
                  <a:rPr lang="en-US" sz="2000" dirty="0"/>
                </a:br>
                <a:br>
                  <a:rPr lang="en-US" sz="2000" dirty="0"/>
                </a:br>
                <a:r>
                  <a:rPr lang="en-US" sz="2000" dirty="0"/>
                  <a:t>Be sure to complete the session evaluation </a:t>
                </a:r>
                <a:br>
                  <a:rPr lang="en-US" sz="2000" dirty="0"/>
                </a:br>
                <a:r>
                  <a:rPr lang="en-US" sz="2000" dirty="0"/>
                  <a:t>on the SAP TechEd mobile app.</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grpSp>
            <p:nvGrpSpPr>
              <p:cNvPr id="15" name="Group 14">
                <a:extLst>
                  <a:ext uri="{FF2B5EF4-FFF2-40B4-BE49-F238E27FC236}">
                    <a16:creationId xmlns:a16="http://schemas.microsoft.com/office/drawing/2014/main" id="{0159E669-9333-4504-814C-5B6EC67FE431}"/>
                  </a:ext>
                </a:extLst>
              </p:cNvPr>
              <p:cNvGrpSpPr/>
              <p:nvPr/>
            </p:nvGrpSpPr>
            <p:grpSpPr>
              <a:xfrm>
                <a:off x="1399200" y="4690765"/>
                <a:ext cx="4086051" cy="553998"/>
                <a:chOff x="657323" y="5035834"/>
                <a:chExt cx="4086051" cy="553998"/>
              </a:xfrm>
            </p:grpSpPr>
            <p:sp>
              <p:nvSpPr>
                <p:cNvPr id="7" name="TextBox 6">
                  <a:extLst>
                    <a:ext uri="{FF2B5EF4-FFF2-40B4-BE49-F238E27FC236}">
                      <a16:creationId xmlns:a16="http://schemas.microsoft.com/office/drawing/2014/main" id="{A1356C21-313B-4AA8-B2E1-AF92591A5979}"/>
                    </a:ext>
                  </a:extLst>
                </p:cNvPr>
                <p:cNvSpPr txBox="1"/>
                <p:nvPr/>
              </p:nvSpPr>
              <p:spPr>
                <a:xfrm>
                  <a:off x="1280888" y="5035834"/>
                  <a:ext cx="3462486"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Download the app from </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iPhone App Store or Google Play.</a:t>
                  </a:r>
                </a:p>
              </p:txBody>
            </p:sp>
            <p:pic>
              <p:nvPicPr>
                <p:cNvPr id="8" name="Picture 7">
                  <a:extLst>
                    <a:ext uri="{FF2B5EF4-FFF2-40B4-BE49-F238E27FC236}">
                      <a16:creationId xmlns:a16="http://schemas.microsoft.com/office/drawing/2014/main" id="{F0257D45-E4C9-467F-BDA1-13E48C074795}"/>
                    </a:ext>
                  </a:extLst>
                </p:cNvPr>
                <p:cNvPicPr>
                  <a:picLocks noChangeAspect="1"/>
                </p:cNvPicPr>
                <p:nvPr/>
              </p:nvPicPr>
              <p:blipFill>
                <a:blip r:embed="rId4"/>
                <a:stretch>
                  <a:fillRect/>
                </a:stretch>
              </p:blipFill>
              <p:spPr>
                <a:xfrm>
                  <a:off x="657323" y="5051953"/>
                  <a:ext cx="521760" cy="521760"/>
                </a:xfrm>
                <a:prstGeom prst="rect">
                  <a:avLst/>
                </a:prstGeom>
              </p:spPr>
            </p:pic>
          </p:grpSp>
        </p:grpSp>
      </p:grpSp>
    </p:spTree>
    <p:extLst>
      <p:ext uri="{BB962C8B-B14F-4D97-AF65-F5344CB8AC3E}">
        <p14:creationId xmlns:p14="http://schemas.microsoft.com/office/powerpoint/2010/main" val="124664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lvl="1" indent="0">
              <a:buNone/>
            </a:pPr>
            <a:r>
              <a:rPr lang="en-US" sz="1400" dirty="0"/>
              <a:t>The information in this presentation is confidential and proprietary to SAP and may not be disclosed without the permission of SAP. </a:t>
            </a:r>
            <a:br>
              <a:rPr lang="en-US" sz="1400" dirty="0"/>
            </a:br>
            <a:r>
              <a:rPr lang="en-US" sz="1400" dirty="0"/>
              <a:t>Except for your obligation to protect confidential information, this presentation is not subject to your license agreement or any other service </a:t>
            </a:r>
            <a:br>
              <a:rPr lang="en-US" sz="1400" dirty="0"/>
            </a:br>
            <a:r>
              <a:rPr lang="en-US" sz="1400" dirty="0"/>
              <a:t>or subscription agreement with SAP. SAP has no obligation to pursue any course of business outlined in this presentation or any related document, or to develop or release any functionality mentioned therein.</a:t>
            </a:r>
          </a:p>
          <a:p>
            <a:pPr marL="0" lvl="1" indent="0">
              <a:buNone/>
            </a:pPr>
            <a:r>
              <a:rPr lang="en-US" sz="1400" dirty="0"/>
              <a:t>This presentation, or any related document and SAP's strategy and possible future developments, products and or platforms directions and functionality are all subject to change and may be changed by SAP at any time for any reason without notice. The information in this presentation is not a commitment, promise or legal obligation to deliver any material, code or functionality.  This presentation is provided without a warranty of any kind, either express or implied, including but not limited to, the implied warranties of merchantability, fitness for a particular purpose, or non-infringement. This presentation is for informational purposes and may not be incorporated into a contract. SAP assumes no responsibility for errors or omissions in this presentation, except if such damages were caused by SAP’s intentional or gross negligence.</a:t>
            </a:r>
          </a:p>
          <a:p>
            <a:pPr marL="0" lvl="1" indent="0">
              <a:buNone/>
            </a:pPr>
            <a:r>
              <a:rPr lang="en-US" sz="1400" dirty="0"/>
              <a:t>All forward-looking statements are subject to various risks and uncertainties that could cause actual results to differ materially from expectations. Readers are cautioned not to place undue reliance on these forward-looking statements, which speak only as of their dates, </a:t>
            </a:r>
            <a:br>
              <a:rPr lang="en-US" sz="1400" dirty="0"/>
            </a:br>
            <a:r>
              <a:rPr lang="en-US" sz="1400" dirty="0"/>
              <a:t>and they should not be relied upon in making purchasing decisions.</a:t>
            </a:r>
          </a:p>
        </p:txBody>
      </p:sp>
      <p:sp>
        <p:nvSpPr>
          <p:cNvPr id="2" name="Title 1"/>
          <p:cNvSpPr>
            <a:spLocks noGrp="1"/>
          </p:cNvSpPr>
          <p:nvPr>
            <p:ph type="title"/>
          </p:nvPr>
        </p:nvSpPr>
        <p:spPr/>
        <p:txBody>
          <a:bodyPr/>
          <a:lstStyle/>
          <a:p>
            <a:r>
              <a:rPr lang="en-US" dirty="0"/>
              <a:t>Disclaimer</a:t>
            </a:r>
          </a:p>
        </p:txBody>
      </p:sp>
      <p:sp>
        <p:nvSpPr>
          <p:cNvPr id="6" name="Rectangle 5">
            <a:extLst>
              <a:ext uri="{FF2B5EF4-FFF2-40B4-BE49-F238E27FC236}">
                <a16:creationId xmlns:a16="http://schemas.microsoft.com/office/drawing/2014/main" id="{DBE04C2A-9444-485B-9011-8F5B4BD1F176}"/>
              </a:ext>
            </a:extLst>
          </p:cNvPr>
          <p:cNvSpPr/>
          <p:nvPr/>
        </p:nvSpPr>
        <p:spPr bwMode="gray">
          <a:xfrm>
            <a:off x="-1" y="0"/>
            <a:ext cx="7776000" cy="257369"/>
          </a:xfrm>
          <a:prstGeom prst="rect">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72000" tIns="36000" rIns="72000" bIns="36000" rtlCol="0" anchor="ctr">
            <a:spAutoFit/>
          </a:bodyPr>
          <a:lstStyle/>
          <a:p>
            <a:pPr fontAlgn="base">
              <a:spcBef>
                <a:spcPct val="50000"/>
              </a:spcBef>
              <a:spcAft>
                <a:spcPct val="0"/>
              </a:spcAft>
              <a:buClr>
                <a:srgbClr val="F0AB00"/>
              </a:buClr>
              <a:buSzPct val="80000"/>
            </a:pPr>
            <a:r>
              <a:rPr lang="en-US" sz="1200" b="1" kern="0" dirty="0">
                <a:solidFill>
                  <a:schemeClr val="bg1"/>
                </a:solidFill>
                <a:ea typeface="Arial Unicode MS" pitchFamily="34" charset="-128"/>
                <a:cs typeface="Arial Unicode MS" pitchFamily="34" charset="-128"/>
                <a:sym typeface="Arial"/>
              </a:rPr>
              <a:t>NOTE: </a:t>
            </a:r>
            <a:r>
              <a:rPr lang="en-US" sz="1200" kern="0" dirty="0">
                <a:solidFill>
                  <a:schemeClr val="bg1"/>
                </a:solidFill>
                <a:ea typeface="Arial Unicode MS" pitchFamily="34" charset="-128"/>
                <a:cs typeface="Arial Unicode MS" pitchFamily="34" charset="-128"/>
                <a:sym typeface="Arial"/>
              </a:rPr>
              <a:t>Delete the red stickers when finished. </a:t>
            </a:r>
            <a:r>
              <a:rPr lang="en-US" sz="1200" kern="0" dirty="0">
                <a:solidFill>
                  <a:schemeClr val="bg1"/>
                </a:solidFill>
                <a:ea typeface="Arial Unicode MS" pitchFamily="34" charset="-128"/>
                <a:cs typeface="Arial Unicode MS" pitchFamily="34" charset="-128"/>
              </a:rPr>
              <a:t>This slide is </a:t>
            </a:r>
            <a:r>
              <a:rPr lang="en-US" sz="1200" b="1" kern="0" dirty="0">
                <a:solidFill>
                  <a:schemeClr val="bg1"/>
                </a:solidFill>
                <a:ea typeface="Arial Unicode MS" pitchFamily="34" charset="-128"/>
                <a:cs typeface="Arial Unicode MS" pitchFamily="34" charset="-128"/>
              </a:rPr>
              <a:t>MANDATORY</a:t>
            </a:r>
            <a:r>
              <a:rPr lang="en-US" sz="1200" kern="0" dirty="0">
                <a:solidFill>
                  <a:schemeClr val="bg1"/>
                </a:solidFill>
                <a:ea typeface="Arial Unicode MS" pitchFamily="34" charset="-128"/>
                <a:cs typeface="Arial Unicode MS" pitchFamily="34" charset="-128"/>
              </a:rPr>
              <a:t> and </a:t>
            </a:r>
            <a:r>
              <a:rPr lang="en-US" sz="1200" b="1" kern="0" dirty="0">
                <a:solidFill>
                  <a:schemeClr val="bg1"/>
                </a:solidFill>
                <a:ea typeface="Arial Unicode MS" pitchFamily="34" charset="-128"/>
                <a:cs typeface="Arial Unicode MS" pitchFamily="34" charset="-128"/>
              </a:rPr>
              <a:t>MUST</a:t>
            </a:r>
            <a:r>
              <a:rPr lang="en-US" sz="1200" kern="0" dirty="0">
                <a:solidFill>
                  <a:schemeClr val="bg1"/>
                </a:solidFill>
                <a:ea typeface="Arial Unicode MS" pitchFamily="34" charset="-128"/>
                <a:cs typeface="Arial Unicode MS" pitchFamily="34" charset="-128"/>
              </a:rPr>
              <a:t> exist in your presentation.</a:t>
            </a:r>
            <a:endParaRPr lang="en-US" sz="1200" kern="0" dirty="0">
              <a:solidFill>
                <a:schemeClr val="bg1"/>
              </a:solidFill>
              <a:ea typeface="Arial Unicode MS" pitchFamily="34" charset="-128"/>
              <a:cs typeface="Arial Unicode MS" pitchFamily="34" charset="-128"/>
              <a:sym typeface="Arial"/>
            </a:endParaRPr>
          </a:p>
        </p:txBody>
      </p:sp>
    </p:spTree>
    <p:extLst>
      <p:ext uri="{BB962C8B-B14F-4D97-AF65-F5344CB8AC3E}">
        <p14:creationId xmlns:p14="http://schemas.microsoft.com/office/powerpoint/2010/main" val="38138220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1" y="1620000"/>
            <a:ext cx="9118720" cy="4716000"/>
          </a:xfrm>
        </p:spPr>
        <p:txBody>
          <a:bodyPr/>
          <a:lstStyle/>
          <a:p>
            <a:r>
              <a:rPr lang="en-US" dirty="0"/>
              <a:t>Why Python?</a:t>
            </a:r>
          </a:p>
          <a:p>
            <a:pPr lvl="1"/>
            <a:r>
              <a:rPr lang="en-US" dirty="0"/>
              <a:t>Why Python? Why microservices? Why MTA? Why on </a:t>
            </a:r>
            <a:r>
              <a:rPr lang="en-US" dirty="0" err="1"/>
              <a:t>prem</a:t>
            </a:r>
            <a:r>
              <a:rPr lang="en-US" dirty="0"/>
              <a:t>?</a:t>
            </a:r>
          </a:p>
          <a:p>
            <a:r>
              <a:rPr lang="en-US" dirty="0"/>
              <a:t>Module lifecycle</a:t>
            </a:r>
          </a:p>
          <a:p>
            <a:pPr lvl="1"/>
            <a:r>
              <a:rPr lang="en-US" dirty="0"/>
              <a:t>Details</a:t>
            </a:r>
          </a:p>
          <a:p>
            <a:r>
              <a:rPr lang="en-US" dirty="0"/>
              <a:t>Tools</a:t>
            </a:r>
          </a:p>
          <a:p>
            <a:pPr lvl="1"/>
            <a:r>
              <a:rPr lang="en-US" dirty="0"/>
              <a:t>Details</a:t>
            </a:r>
          </a:p>
          <a:p>
            <a:r>
              <a:rPr lang="en-US" dirty="0"/>
              <a:t>About the Exercises</a:t>
            </a:r>
          </a:p>
          <a:p>
            <a:pPr lvl="1"/>
            <a:r>
              <a:rPr lang="en-US" dirty="0"/>
              <a:t>Details</a:t>
            </a:r>
          </a:p>
        </p:txBody>
      </p:sp>
      <p:sp>
        <p:nvSpPr>
          <p:cNvPr id="2" name="Title 1"/>
          <p:cNvSpPr>
            <a:spLocks noGrp="1"/>
          </p:cNvSpPr>
          <p:nvPr>
            <p:ph type="title"/>
          </p:nvPr>
        </p:nvSpPr>
        <p:spPr>
          <a:xfrm>
            <a:off x="504001" y="504000"/>
            <a:ext cx="11186476" cy="369332"/>
          </a:xfrm>
        </p:spPr>
        <p:txBody>
          <a:bodyPr/>
          <a:lstStyle/>
          <a:p>
            <a:r>
              <a:rPr lang="en-US" dirty="0"/>
              <a:t>Agenda</a:t>
            </a:r>
          </a:p>
        </p:txBody>
      </p:sp>
      <p:pic>
        <p:nvPicPr>
          <p:cNvPr id="5" name="Picture 4">
            <a:extLst>
              <a:ext uri="{FF2B5EF4-FFF2-40B4-BE49-F238E27FC236}">
                <a16:creationId xmlns:a16="http://schemas.microsoft.com/office/drawing/2014/main" id="{5A553A15-3638-452C-A041-55EA218E36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328" r="16647" b="2390"/>
          <a:stretch/>
        </p:blipFill>
        <p:spPr>
          <a:xfrm flipH="1">
            <a:off x="9784078" y="450850"/>
            <a:ext cx="2411095" cy="2978150"/>
          </a:xfrm>
          <a:prstGeom prst="rect">
            <a:avLst/>
          </a:prstGeom>
        </p:spPr>
      </p:pic>
    </p:spTree>
    <p:extLst>
      <p:ext uri="{BB962C8B-B14F-4D97-AF65-F5344CB8AC3E}">
        <p14:creationId xmlns:p14="http://schemas.microsoft.com/office/powerpoint/2010/main" val="1216889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Divider </a:t>
            </a:r>
            <a:r>
              <a:rPr lang="en-US" dirty="0">
                <a:solidFill>
                  <a:schemeClr val="accent1"/>
                </a:solidFill>
              </a:rPr>
              <a:t>Page</a:t>
            </a:r>
            <a:endParaRPr lang="en-US" dirty="0"/>
          </a:p>
        </p:txBody>
      </p:sp>
      <p:pic>
        <p:nvPicPr>
          <p:cNvPr id="6" name="Picture Placeholder 5">
            <a:extLst>
              <a:ext uri="{FF2B5EF4-FFF2-40B4-BE49-F238E27FC236}">
                <a16:creationId xmlns:a16="http://schemas.microsoft.com/office/drawing/2014/main" id="{85FF87EB-5518-44F9-AD0F-DEF11D15ACC5}"/>
              </a:ext>
            </a:extLst>
          </p:cNvPr>
          <p:cNvPicPr>
            <a:picLocks noGrp="1" noChangeAspect="1"/>
          </p:cNvPicPr>
          <p:nvPr>
            <p:ph type="pic" sz="quarter" idx="12"/>
          </p:nvPr>
        </p:nvPicPr>
        <p:blipFill>
          <a:blip r:embed="rId3"/>
          <a:stretch>
            <a:fillRect/>
          </a:stretch>
        </p:blipFill>
        <p:spPr>
          <a:xfrm>
            <a:off x="501553" y="3427200"/>
            <a:ext cx="11192070" cy="3430800"/>
          </a:xfrm>
        </p:spPr>
      </p:pic>
    </p:spTree>
    <p:extLst>
      <p:ext uri="{BB962C8B-B14F-4D97-AF65-F5344CB8AC3E}">
        <p14:creationId xmlns:p14="http://schemas.microsoft.com/office/powerpoint/2010/main" val="3583122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996A3-CD25-1542-9970-6686796F61C0}"/>
              </a:ext>
            </a:extLst>
          </p:cNvPr>
          <p:cNvSpPr>
            <a:spLocks noGrp="1"/>
          </p:cNvSpPr>
          <p:nvPr>
            <p:ph type="body" sz="quarter" idx="10"/>
          </p:nvPr>
        </p:nvSpPr>
        <p:spPr/>
        <p:txBody>
          <a:bodyPr>
            <a:normAutofit/>
          </a:bodyPr>
          <a:lstStyle/>
          <a:p>
            <a:r>
              <a:rPr lang="en-US" dirty="0"/>
              <a:t>All the rage (at least for machine learning)</a:t>
            </a:r>
          </a:p>
          <a:p>
            <a:endParaRPr lang="en-US" dirty="0"/>
          </a:p>
        </p:txBody>
      </p:sp>
      <p:sp>
        <p:nvSpPr>
          <p:cNvPr id="3" name="Title 2">
            <a:extLst>
              <a:ext uri="{FF2B5EF4-FFF2-40B4-BE49-F238E27FC236}">
                <a16:creationId xmlns:a16="http://schemas.microsoft.com/office/drawing/2014/main" id="{7696B173-B1B0-5744-A9B9-7D8CFE9374C6}"/>
              </a:ext>
            </a:extLst>
          </p:cNvPr>
          <p:cNvSpPr>
            <a:spLocks noGrp="1"/>
          </p:cNvSpPr>
          <p:nvPr>
            <p:ph type="title"/>
          </p:nvPr>
        </p:nvSpPr>
        <p:spPr/>
        <p:txBody>
          <a:bodyPr/>
          <a:lstStyle/>
          <a:p>
            <a:r>
              <a:rPr lang="en-US" dirty="0"/>
              <a:t>Why Python?</a:t>
            </a:r>
          </a:p>
        </p:txBody>
      </p:sp>
    </p:spTree>
    <p:extLst>
      <p:ext uri="{BB962C8B-B14F-4D97-AF65-F5344CB8AC3E}">
        <p14:creationId xmlns:p14="http://schemas.microsoft.com/office/powerpoint/2010/main" val="329970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BEC46EC-F5A7-0046-B8EF-53EC4A78CEE3}"/>
              </a:ext>
            </a:extLst>
          </p:cNvPr>
          <p:cNvPicPr>
            <a:picLocks noGrp="1" noChangeAspect="1"/>
          </p:cNvPicPr>
          <p:nvPr>
            <p:ph idx="1"/>
          </p:nvPr>
        </p:nvPicPr>
        <p:blipFill>
          <a:blip r:embed="rId3"/>
          <a:stretch>
            <a:fillRect/>
          </a:stretch>
        </p:blipFill>
        <p:spPr>
          <a:xfrm>
            <a:off x="3345969" y="1246291"/>
            <a:ext cx="5502540" cy="4716463"/>
          </a:xfrm>
          <a:prstGeom prst="rect">
            <a:avLst/>
          </a:prstGeom>
        </p:spPr>
      </p:pic>
      <p:sp>
        <p:nvSpPr>
          <p:cNvPr id="3" name="Title 2">
            <a:extLst>
              <a:ext uri="{FF2B5EF4-FFF2-40B4-BE49-F238E27FC236}">
                <a16:creationId xmlns:a16="http://schemas.microsoft.com/office/drawing/2014/main" id="{D5FC7C34-163D-8040-BDAF-703A84291360}"/>
              </a:ext>
            </a:extLst>
          </p:cNvPr>
          <p:cNvSpPr>
            <a:spLocks noGrp="1"/>
          </p:cNvSpPr>
          <p:nvPr>
            <p:ph type="title"/>
          </p:nvPr>
        </p:nvSpPr>
        <p:spPr>
          <a:xfrm>
            <a:off x="504001" y="504000"/>
            <a:ext cx="11186476" cy="369332"/>
          </a:xfrm>
        </p:spPr>
        <p:txBody>
          <a:bodyPr/>
          <a:lstStyle/>
          <a:p>
            <a:r>
              <a:rPr lang="en-US" dirty="0"/>
              <a:t>Python is expected to grow faster for machine learning</a:t>
            </a:r>
          </a:p>
        </p:txBody>
      </p:sp>
      <p:sp>
        <p:nvSpPr>
          <p:cNvPr id="5" name="TextBox 4">
            <a:extLst>
              <a:ext uri="{FF2B5EF4-FFF2-40B4-BE49-F238E27FC236}">
                <a16:creationId xmlns:a16="http://schemas.microsoft.com/office/drawing/2014/main" id="{77E0E720-1C4F-3C4F-A4B2-675AFB04AAB7}"/>
              </a:ext>
            </a:extLst>
          </p:cNvPr>
          <p:cNvSpPr txBox="1"/>
          <p:nvPr/>
        </p:nvSpPr>
        <p:spPr>
          <a:xfrm>
            <a:off x="504001" y="179222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CE90DC85-B567-8242-B607-691FE1DD1C44}"/>
              </a:ext>
            </a:extLst>
          </p:cNvPr>
          <p:cNvSpPr txBox="1"/>
          <p:nvPr/>
        </p:nvSpPr>
        <p:spPr>
          <a:xfrm>
            <a:off x="504001" y="6143352"/>
            <a:ext cx="9944543" cy="3847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t>https://</a:t>
            </a:r>
            <a:r>
              <a:rPr lang="en-US" sz="1000" dirty="0" err="1"/>
              <a:t>medium.com</a:t>
            </a:r>
            <a:r>
              <a:rPr lang="en-US" sz="1000" dirty="0"/>
              <a:t>/@</a:t>
            </a:r>
            <a:r>
              <a:rPr lang="en-US" sz="1000" dirty="0" err="1"/>
              <a:t>UdacityINDIA</a:t>
            </a:r>
            <a:r>
              <a:rPr lang="en-US" sz="1000" dirty="0"/>
              <a:t>/why-use-python-for-machine-learning-e4b0b4457a77</a:t>
            </a:r>
          </a:p>
          <a:p>
            <a:pPr fontAlgn="base">
              <a:spcBef>
                <a:spcPct val="50000"/>
              </a:spcBef>
              <a:spcAft>
                <a:spcPct val="0"/>
              </a:spcAft>
              <a:buClr>
                <a:srgbClr val="F0AB00"/>
              </a:buClr>
              <a:buSzPct val="80000"/>
            </a:pPr>
            <a:endParaRPr lang="en-US" sz="1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58008277"/>
      </p:ext>
    </p:extLst>
  </p:cSld>
  <p:clrMapOvr>
    <a:masterClrMapping/>
  </p:clrMapOvr>
</p:sld>
</file>

<file path=ppt/theme/theme1.xml><?xml version="1.0" encoding="utf-8"?>
<a:theme xmlns:a="http://schemas.openxmlformats.org/drawingml/2006/main" name="SAP TechED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67E0FF2B-EAFE-498A-81AE-E2E407387608}" vid="{BBA72CEB-6228-4EC5-9B4D-C9654FD6781B}"/>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EA77C92DDA5A43B7815CB02288BF81" ma:contentTypeVersion="8" ma:contentTypeDescription="Create a new document." ma:contentTypeScope="" ma:versionID="c7b56634550cc3658af98d4078267e39">
  <xsd:schema xmlns:xsd="http://www.w3.org/2001/XMLSchema" xmlns:xs="http://www.w3.org/2001/XMLSchema" xmlns:p="http://schemas.microsoft.com/office/2006/metadata/properties" xmlns:ns2="af33c0c6-f408-43b3-a79f-0ea0d0a02a03" xmlns:ns3="63466599-d392-44f7-a7f8-ead5547a9d91" targetNamespace="http://schemas.microsoft.com/office/2006/metadata/properties" ma:root="true" ma:fieldsID="fcf80ad2e6546de3f3abae11428c1663" ns2:_="" ns3:_="">
    <xsd:import namespace="af33c0c6-f408-43b3-a79f-0ea0d0a02a03"/>
    <xsd:import namespace="63466599-d392-44f7-a7f8-ead5547a9d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3c0c6-f408-43b3-a79f-0ea0d0a02a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466599-d392-44f7-a7f8-ead5547a9d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3CC803-9048-4B8E-A0C7-A1EDA1A63C7E}">
  <ds:schemaRefs>
    <ds:schemaRef ds:uri="http://purl.org/dc/elements/1.1/"/>
    <ds:schemaRef ds:uri="http://purl.org/dc/dcmitype/"/>
    <ds:schemaRef ds:uri="http://purl.org/dc/terms/"/>
    <ds:schemaRef ds:uri="http://schemas.openxmlformats.org/package/2006/metadata/core-properties"/>
    <ds:schemaRef ds:uri="63466599-d392-44f7-a7f8-ead5547a9d91"/>
    <ds:schemaRef ds:uri="http://schemas.microsoft.com/office/infopath/2007/PartnerControls"/>
    <ds:schemaRef ds:uri="http://schemas.microsoft.com/office/2006/documentManagement/types"/>
    <ds:schemaRef ds:uri="af33c0c6-f408-43b3-a79f-0ea0d0a02a0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416727E-A732-435F-A7E2-C9DA00E06B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3c0c6-f408-43b3-a79f-0ea0d0a02a03"/>
    <ds:schemaRef ds:uri="63466599-d392-44f7-a7f8-ead5547a9d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D7BB9F-F29C-4127-9AEA-EB5748BE85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SAP_2018_16x9_white</Template>
  <TotalTime>91</TotalTime>
  <Words>1953</Words>
  <Application>Microsoft Macintosh PowerPoint</Application>
  <PresentationFormat>Custom</PresentationFormat>
  <Paragraphs>322</Paragraphs>
  <Slides>28</Slides>
  <Notes>27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 Unicode MS</vt:lpstr>
      <vt:lpstr>Andale Mono</vt:lpstr>
      <vt:lpstr>Arial</vt:lpstr>
      <vt:lpstr>Arial Bold</vt:lpstr>
      <vt:lpstr>Courier New</vt:lpstr>
      <vt:lpstr>Symbol</vt:lpstr>
      <vt:lpstr>Wingdings</vt:lpstr>
      <vt:lpstr>Wingdings</vt:lpstr>
      <vt:lpstr>SAP TechED 2018 16x9 white</vt:lpstr>
      <vt:lpstr>How to use this template:</vt:lpstr>
      <vt:lpstr>DAT368 – Python Wrangling for SAP HANA Application Developers</vt:lpstr>
      <vt:lpstr>Speakers 2018</vt:lpstr>
      <vt:lpstr>PowerPoint Presentation</vt:lpstr>
      <vt:lpstr>Disclaimer</vt:lpstr>
      <vt:lpstr>Agenda</vt:lpstr>
      <vt:lpstr>Divider Page</vt:lpstr>
      <vt:lpstr>Why Python?</vt:lpstr>
      <vt:lpstr>Python is expected to grow faster for machine learning</vt:lpstr>
      <vt:lpstr>Why Python?</vt:lpstr>
      <vt:lpstr>Why microservices?</vt:lpstr>
      <vt:lpstr>Why (what is) an MTA?</vt:lpstr>
      <vt:lpstr>Why (what is) an MTA? (continued)</vt:lpstr>
      <vt:lpstr>Module Staging and Execution</vt:lpstr>
      <vt:lpstr>Buildpack Assembly Process</vt:lpstr>
      <vt:lpstr>Python Workshop Exercises</vt:lpstr>
      <vt:lpstr>PowerPoint Presentation</vt:lpstr>
      <vt:lpstr>SAP TechEd online / SAP Community</vt:lpstr>
      <vt:lpstr>Further information</vt:lpstr>
      <vt:lpstr>Feedback</vt:lpstr>
      <vt:lpstr>Lectures only: Questions for TechEd Journey Badge “exam” pool* / openSAP course SAP TechEd 2018 Recap**</vt:lpstr>
      <vt:lpstr>Agenda</vt:lpstr>
      <vt:lpstr>Insert page title (sentence case)</vt:lpstr>
      <vt:lpstr>Insert page title (sentence case) Subheadline</vt:lpstr>
      <vt:lpstr>PowerPoint Presentation</vt:lpstr>
      <vt:lpstr>PowerPoint Presentation</vt:lpstr>
      <vt:lpstr>Insert page title (sentence case) Subheadline</vt:lpstr>
      <vt:lpstr>PowerPoint Presentation</vt:lpstr>
    </vt:vector>
  </TitlesOfParts>
  <Manager/>
  <Company>SAP</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DAT368 – Python Wrangling for SAP HANA Application Developers</dc:title>
  <dc:subject>Python</dc:subject>
  <dc:creator>Andrew Lunde</dc:creator>
  <cp:keywords>2018/16:9/white</cp:keywords>
  <dc:description/>
  <cp:lastModifiedBy>Lunde, Andrew</cp:lastModifiedBy>
  <cp:revision>102</cp:revision>
  <dcterms:created xsi:type="dcterms:W3CDTF">2018-05-28T09:16:57Z</dcterms:created>
  <dcterms:modified xsi:type="dcterms:W3CDTF">2018-08-15T22:09:16Z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0x010100CCEA77C92DDA5A43B7815CB02288BF81</vt:lpwstr>
  </property>
</Properties>
</file>